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1"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90" r:id="rId21"/>
    <p:sldId id="275" r:id="rId22"/>
    <p:sldId id="297" r:id="rId23"/>
    <p:sldId id="295" r:id="rId24"/>
    <p:sldId id="291" r:id="rId25"/>
    <p:sldId id="294" r:id="rId26"/>
    <p:sldId id="292" r:id="rId27"/>
    <p:sldId id="296" r:id="rId28"/>
    <p:sldId id="293" r:id="rId29"/>
    <p:sldId id="276" r:id="rId30"/>
    <p:sldId id="277" r:id="rId31"/>
    <p:sldId id="278" r:id="rId32"/>
    <p:sldId id="279" r:id="rId33"/>
    <p:sldId id="280" r:id="rId34"/>
    <p:sldId id="281" r:id="rId35"/>
    <p:sldId id="282" r:id="rId36"/>
    <p:sldId id="284" r:id="rId37"/>
    <p:sldId id="285" r:id="rId38"/>
    <p:sldId id="286" r:id="rId39"/>
    <p:sldId id="287" r:id="rId40"/>
    <p:sldId id="288" r:id="rId41"/>
    <p:sldId id="289" r:id="rId42"/>
    <p:sldId id="298"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83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0F404B5-0C50-478D-80DF-BAE279D66751}" type="datetimeFigureOut">
              <a:rPr lang="fa-IR" smtClean="0"/>
              <a:t>28/06/1446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a:xfrm>
            <a:off x="9255346" y="2750337"/>
            <a:ext cx="1171888" cy="1356442"/>
          </a:xfrm>
        </p:spPr>
        <p:txBody>
          <a:bodyPr/>
          <a:lstStyle/>
          <a:p>
            <a:fld id="{35C3AD57-7CD9-4EE2-88F5-E3E35F05D2CF}" type="slidenum">
              <a:rPr lang="fa-IR" smtClean="0"/>
              <a:t>‹#›</a:t>
            </a:fld>
            <a:endParaRPr lang="fa-IR"/>
          </a:p>
        </p:txBody>
      </p:sp>
    </p:spTree>
    <p:extLst>
      <p:ext uri="{BB962C8B-B14F-4D97-AF65-F5344CB8AC3E}">
        <p14:creationId xmlns:p14="http://schemas.microsoft.com/office/powerpoint/2010/main" val="1304999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F404B5-0C50-478D-80DF-BAE279D66751}" type="datetimeFigureOut">
              <a:rPr lang="fa-IR" smtClean="0"/>
              <a:t>28/06/1446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a:xfrm>
            <a:off x="10729455" y="4711309"/>
            <a:ext cx="1154151" cy="1090789"/>
          </a:xfrm>
        </p:spPr>
        <p:txBody>
          <a:bodyPr/>
          <a:lstStyle/>
          <a:p>
            <a:fld id="{35C3AD57-7CD9-4EE2-88F5-E3E35F05D2CF}" type="slidenum">
              <a:rPr lang="fa-IR" smtClean="0"/>
              <a:t>‹#›</a:t>
            </a:fld>
            <a:endParaRPr lang="fa-IR"/>
          </a:p>
        </p:txBody>
      </p:sp>
    </p:spTree>
    <p:extLst>
      <p:ext uri="{BB962C8B-B14F-4D97-AF65-F5344CB8AC3E}">
        <p14:creationId xmlns:p14="http://schemas.microsoft.com/office/powerpoint/2010/main" val="2378341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F404B5-0C50-478D-80DF-BAE279D66751}" type="datetimeFigureOut">
              <a:rPr lang="fa-IR" smtClean="0"/>
              <a:t>28/06/1446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a:xfrm>
            <a:off x="10729455" y="4711615"/>
            <a:ext cx="1154151" cy="1090789"/>
          </a:xfrm>
        </p:spPr>
        <p:txBody>
          <a:bodyPr/>
          <a:lstStyle/>
          <a:p>
            <a:fld id="{35C3AD57-7CD9-4EE2-88F5-E3E35F05D2CF}" type="slidenum">
              <a:rPr lang="fa-IR" smtClean="0"/>
              <a:t>‹#›</a:t>
            </a:fld>
            <a:endParaRPr lang="fa-IR"/>
          </a:p>
        </p:txBody>
      </p:sp>
    </p:spTree>
    <p:extLst>
      <p:ext uri="{BB962C8B-B14F-4D97-AF65-F5344CB8AC3E}">
        <p14:creationId xmlns:p14="http://schemas.microsoft.com/office/powerpoint/2010/main" val="28811458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F404B5-0C50-478D-80DF-BAE279D66751}" type="datetimeFigureOut">
              <a:rPr lang="fa-IR" smtClean="0"/>
              <a:t>28/06/1446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a:xfrm>
            <a:off x="10729455" y="4709925"/>
            <a:ext cx="1154151" cy="1090789"/>
          </a:xfrm>
        </p:spPr>
        <p:txBody>
          <a:bodyPr/>
          <a:lstStyle/>
          <a:p>
            <a:fld id="{35C3AD57-7CD9-4EE2-88F5-E3E35F05D2CF}" type="slidenum">
              <a:rPr lang="fa-IR" smtClean="0"/>
              <a:t>‹#›</a:t>
            </a:fld>
            <a:endParaRPr lang="fa-IR"/>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7870323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F404B5-0C50-478D-80DF-BAE279D66751}" type="datetimeFigureOut">
              <a:rPr lang="fa-IR" smtClean="0"/>
              <a:t>28/06/1446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a:xfrm>
            <a:off x="10729455" y="4709925"/>
            <a:ext cx="1154151" cy="1090789"/>
          </a:xfrm>
        </p:spPr>
        <p:txBody>
          <a:bodyPr/>
          <a:lstStyle/>
          <a:p>
            <a:fld id="{35C3AD57-7CD9-4EE2-88F5-E3E35F05D2CF}" type="slidenum">
              <a:rPr lang="fa-IR" smtClean="0"/>
              <a:t>‹#›</a:t>
            </a:fld>
            <a:endParaRPr lang="fa-IR"/>
          </a:p>
        </p:txBody>
      </p:sp>
    </p:spTree>
    <p:extLst>
      <p:ext uri="{BB962C8B-B14F-4D97-AF65-F5344CB8AC3E}">
        <p14:creationId xmlns:p14="http://schemas.microsoft.com/office/powerpoint/2010/main" val="23714674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0F404B5-0C50-478D-80DF-BAE279D66751}" type="datetimeFigureOut">
              <a:rPr lang="fa-IR" smtClean="0"/>
              <a:t>28/06/1446</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35C3AD57-7CD9-4EE2-88F5-E3E35F05D2CF}" type="slidenum">
              <a:rPr lang="fa-IR" smtClean="0"/>
              <a:t>‹#›</a:t>
            </a:fld>
            <a:endParaRPr lang="fa-IR"/>
          </a:p>
        </p:txBody>
      </p:sp>
    </p:spTree>
    <p:extLst>
      <p:ext uri="{BB962C8B-B14F-4D97-AF65-F5344CB8AC3E}">
        <p14:creationId xmlns:p14="http://schemas.microsoft.com/office/powerpoint/2010/main" val="11594213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0F404B5-0C50-478D-80DF-BAE279D66751}" type="datetimeFigureOut">
              <a:rPr lang="fa-IR" smtClean="0"/>
              <a:t>28/06/1446</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35C3AD57-7CD9-4EE2-88F5-E3E35F05D2CF}" type="slidenum">
              <a:rPr lang="fa-IR" smtClean="0"/>
              <a:t>‹#›</a:t>
            </a:fld>
            <a:endParaRPr lang="fa-IR"/>
          </a:p>
        </p:txBody>
      </p:sp>
    </p:spTree>
    <p:extLst>
      <p:ext uri="{BB962C8B-B14F-4D97-AF65-F5344CB8AC3E}">
        <p14:creationId xmlns:p14="http://schemas.microsoft.com/office/powerpoint/2010/main" val="9558376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F404B5-0C50-478D-80DF-BAE279D66751}" type="datetimeFigureOut">
              <a:rPr lang="fa-IR" smtClean="0"/>
              <a:t>28/06/1446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5C3AD57-7CD9-4EE2-88F5-E3E35F05D2CF}" type="slidenum">
              <a:rPr lang="fa-IR" smtClean="0"/>
              <a:t>‹#›</a:t>
            </a:fld>
            <a:endParaRPr lang="fa-IR"/>
          </a:p>
        </p:txBody>
      </p:sp>
    </p:spTree>
    <p:extLst>
      <p:ext uri="{BB962C8B-B14F-4D97-AF65-F5344CB8AC3E}">
        <p14:creationId xmlns:p14="http://schemas.microsoft.com/office/powerpoint/2010/main" val="1578116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50F404B5-0C50-478D-80DF-BAE279D66751}" type="datetimeFigureOut">
              <a:rPr lang="fa-IR" smtClean="0"/>
              <a:t>28/06/1446</a:t>
            </a:fld>
            <a:endParaRPr lang="fa-IR"/>
          </a:p>
        </p:txBody>
      </p:sp>
      <p:sp>
        <p:nvSpPr>
          <p:cNvPr id="5" name="Footer Placeholder 4"/>
          <p:cNvSpPr>
            <a:spLocks noGrp="1"/>
          </p:cNvSpPr>
          <p:nvPr>
            <p:ph type="ftr" sz="quarter" idx="11"/>
          </p:nvPr>
        </p:nvSpPr>
        <p:spPr>
          <a:xfrm>
            <a:off x="680321" y="5936188"/>
            <a:ext cx="6126805" cy="365125"/>
          </a:xfrm>
        </p:spPr>
        <p:txBody>
          <a:bodyPr/>
          <a:lstStyle/>
          <a:p>
            <a:endParaRPr lang="fa-IR"/>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35C3AD57-7CD9-4EE2-88F5-E3E35F05D2CF}" type="slidenum">
              <a:rPr lang="fa-IR" smtClean="0"/>
              <a:t>‹#›</a:t>
            </a:fld>
            <a:endParaRPr lang="fa-IR"/>
          </a:p>
        </p:txBody>
      </p:sp>
    </p:spTree>
    <p:extLst>
      <p:ext uri="{BB962C8B-B14F-4D97-AF65-F5344CB8AC3E}">
        <p14:creationId xmlns:p14="http://schemas.microsoft.com/office/powerpoint/2010/main" val="2641538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F404B5-0C50-478D-80DF-BAE279D66751}" type="datetimeFigureOut">
              <a:rPr lang="fa-IR" smtClean="0"/>
              <a:t>28/06/1446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5C3AD57-7CD9-4EE2-88F5-E3E35F05D2CF}" type="slidenum">
              <a:rPr lang="fa-IR" smtClean="0"/>
              <a:t>‹#›</a:t>
            </a:fld>
            <a:endParaRPr lang="fa-IR"/>
          </a:p>
        </p:txBody>
      </p:sp>
    </p:spTree>
    <p:extLst>
      <p:ext uri="{BB962C8B-B14F-4D97-AF65-F5344CB8AC3E}">
        <p14:creationId xmlns:p14="http://schemas.microsoft.com/office/powerpoint/2010/main" val="3434905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F404B5-0C50-478D-80DF-BAE279D66751}" type="datetimeFigureOut">
              <a:rPr lang="fa-IR" smtClean="0"/>
              <a:t>28/06/1446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a:xfrm>
            <a:off x="10729455" y="2869895"/>
            <a:ext cx="1154151" cy="1090789"/>
          </a:xfrm>
        </p:spPr>
        <p:txBody>
          <a:bodyPr/>
          <a:lstStyle/>
          <a:p>
            <a:fld id="{35C3AD57-7CD9-4EE2-88F5-E3E35F05D2CF}" type="slidenum">
              <a:rPr lang="fa-IR" smtClean="0"/>
              <a:t>‹#›</a:t>
            </a:fld>
            <a:endParaRPr lang="fa-IR"/>
          </a:p>
        </p:txBody>
      </p:sp>
    </p:spTree>
    <p:extLst>
      <p:ext uri="{BB962C8B-B14F-4D97-AF65-F5344CB8AC3E}">
        <p14:creationId xmlns:p14="http://schemas.microsoft.com/office/powerpoint/2010/main" val="573471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0F404B5-0C50-478D-80DF-BAE279D66751}" type="datetimeFigureOut">
              <a:rPr lang="fa-IR" smtClean="0"/>
              <a:t>28/06/1446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35C3AD57-7CD9-4EE2-88F5-E3E35F05D2CF}" type="slidenum">
              <a:rPr lang="fa-IR" smtClean="0"/>
              <a:t>‹#›</a:t>
            </a:fld>
            <a:endParaRPr lang="fa-IR"/>
          </a:p>
        </p:txBody>
      </p:sp>
    </p:spTree>
    <p:extLst>
      <p:ext uri="{BB962C8B-B14F-4D97-AF65-F5344CB8AC3E}">
        <p14:creationId xmlns:p14="http://schemas.microsoft.com/office/powerpoint/2010/main" val="1126551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0F404B5-0C50-478D-80DF-BAE279D66751}" type="datetimeFigureOut">
              <a:rPr lang="fa-IR" smtClean="0"/>
              <a:t>28/06/1446</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35C3AD57-7CD9-4EE2-88F5-E3E35F05D2CF}" type="slidenum">
              <a:rPr lang="fa-IR" smtClean="0"/>
              <a:t>‹#›</a:t>
            </a:fld>
            <a:endParaRPr lang="fa-IR"/>
          </a:p>
        </p:txBody>
      </p:sp>
    </p:spTree>
    <p:extLst>
      <p:ext uri="{BB962C8B-B14F-4D97-AF65-F5344CB8AC3E}">
        <p14:creationId xmlns:p14="http://schemas.microsoft.com/office/powerpoint/2010/main" val="527826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0F404B5-0C50-478D-80DF-BAE279D66751}" type="datetimeFigureOut">
              <a:rPr lang="fa-IR" smtClean="0"/>
              <a:t>28/06/1446</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35C3AD57-7CD9-4EE2-88F5-E3E35F05D2CF}" type="slidenum">
              <a:rPr lang="fa-IR" smtClean="0"/>
              <a:t>‹#›</a:t>
            </a:fld>
            <a:endParaRPr lang="fa-IR"/>
          </a:p>
        </p:txBody>
      </p:sp>
    </p:spTree>
    <p:extLst>
      <p:ext uri="{BB962C8B-B14F-4D97-AF65-F5344CB8AC3E}">
        <p14:creationId xmlns:p14="http://schemas.microsoft.com/office/powerpoint/2010/main" val="1983883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50F404B5-0C50-478D-80DF-BAE279D66751}" type="datetimeFigureOut">
              <a:rPr lang="fa-IR" smtClean="0"/>
              <a:t>28/06/1446</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35C3AD57-7CD9-4EE2-88F5-E3E35F05D2CF}" type="slidenum">
              <a:rPr lang="fa-IR" smtClean="0"/>
              <a:t>‹#›</a:t>
            </a:fld>
            <a:endParaRPr lang="fa-IR"/>
          </a:p>
        </p:txBody>
      </p:sp>
    </p:spTree>
    <p:extLst>
      <p:ext uri="{BB962C8B-B14F-4D97-AF65-F5344CB8AC3E}">
        <p14:creationId xmlns:p14="http://schemas.microsoft.com/office/powerpoint/2010/main" val="1655172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F404B5-0C50-478D-80DF-BAE279D66751}" type="datetimeFigureOut">
              <a:rPr lang="fa-IR" smtClean="0"/>
              <a:t>28/06/1446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35C3AD57-7CD9-4EE2-88F5-E3E35F05D2CF}" type="slidenum">
              <a:rPr lang="fa-IR" smtClean="0"/>
              <a:t>‹#›</a:t>
            </a:fld>
            <a:endParaRPr lang="fa-IR"/>
          </a:p>
        </p:txBody>
      </p:sp>
    </p:spTree>
    <p:extLst>
      <p:ext uri="{BB962C8B-B14F-4D97-AF65-F5344CB8AC3E}">
        <p14:creationId xmlns:p14="http://schemas.microsoft.com/office/powerpoint/2010/main" val="2679850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F404B5-0C50-478D-80DF-BAE279D66751}" type="datetimeFigureOut">
              <a:rPr lang="fa-IR" smtClean="0"/>
              <a:t>28/06/1446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35C3AD57-7CD9-4EE2-88F5-E3E35F05D2CF}" type="slidenum">
              <a:rPr lang="fa-IR" smtClean="0"/>
              <a:t>‹#›</a:t>
            </a:fld>
            <a:endParaRPr lang="fa-IR"/>
          </a:p>
        </p:txBody>
      </p:sp>
    </p:spTree>
    <p:extLst>
      <p:ext uri="{BB962C8B-B14F-4D97-AF65-F5344CB8AC3E}">
        <p14:creationId xmlns:p14="http://schemas.microsoft.com/office/powerpoint/2010/main" val="1573544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0F404B5-0C50-478D-80DF-BAE279D66751}" type="datetimeFigureOut">
              <a:rPr lang="fa-IR" smtClean="0"/>
              <a:t>28/06/1446</a:t>
            </a:fld>
            <a:endParaRPr lang="fa-IR"/>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35C3AD57-7CD9-4EE2-88F5-E3E35F05D2CF}" type="slidenum">
              <a:rPr lang="fa-IR" smtClean="0"/>
              <a:t>‹#›</a:t>
            </a:fld>
            <a:endParaRPr lang="fa-IR"/>
          </a:p>
        </p:txBody>
      </p:sp>
    </p:spTree>
    <p:extLst>
      <p:ext uri="{BB962C8B-B14F-4D97-AF65-F5344CB8AC3E}">
        <p14:creationId xmlns:p14="http://schemas.microsoft.com/office/powerpoint/2010/main" val="3325201467"/>
      </p:ext>
    </p:extLst>
  </p:cSld>
  <p:clrMap bg1="dk1" tx1="lt1" bg2="dk2" tx2="lt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 id="2147483785" r:id="rId14"/>
    <p:sldLayoutId id="2147483786" r:id="rId15"/>
    <p:sldLayoutId id="2147483787" r:id="rId16"/>
    <p:sldLayoutId id="2147483788" r:id="rId17"/>
  </p:sldLayoutIdLst>
  <p:txStyles>
    <p:titleStyle>
      <a:lvl1pPr algn="l" defTabSz="914400" rtl="1"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000" kern="1200">
          <a:solidFill>
            <a:schemeClr val="tx1"/>
          </a:solidFill>
          <a:effectLst>
            <a:outerShdw blurRad="228600" algn="ctr" rotWithShape="0">
              <a:prstClr val="black">
                <a:alpha val="53000"/>
              </a:prstClr>
            </a:outerShdw>
          </a:effectLst>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effectLst>
            <a:outerShdw blurRad="228600" algn="ctr" rotWithShape="0">
              <a:prstClr val="black">
                <a:alpha val="53000"/>
              </a:prstClr>
            </a:outerShdw>
          </a:effectLst>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2A49E-E8D2-574A-F07F-CA6B0B1E6F26}"/>
              </a:ext>
            </a:extLst>
          </p:cNvPr>
          <p:cNvSpPr>
            <a:spLocks noGrp="1"/>
          </p:cNvSpPr>
          <p:nvPr>
            <p:ph type="ctrTitle"/>
          </p:nvPr>
        </p:nvSpPr>
        <p:spPr>
          <a:xfrm>
            <a:off x="142875" y="371474"/>
            <a:ext cx="11672888" cy="3386139"/>
          </a:xfrm>
        </p:spPr>
        <p:txBody>
          <a:bodyPr/>
          <a:lstStyle/>
          <a:p>
            <a:pPr algn="l" rtl="0"/>
            <a:r>
              <a:rPr lang="en-US" dirty="0">
                <a:solidFill>
                  <a:srgbClr val="C00000"/>
                </a:solidFill>
              </a:rPr>
              <a:t>Bile Acid Diarrhea Is Associated With an Increased</a:t>
            </a:r>
            <a:br>
              <a:rPr lang="en-US" dirty="0">
                <a:solidFill>
                  <a:srgbClr val="C00000"/>
                </a:solidFill>
              </a:rPr>
            </a:br>
            <a:r>
              <a:rPr lang="en-US" dirty="0">
                <a:solidFill>
                  <a:srgbClr val="C00000"/>
                </a:solidFill>
              </a:rPr>
              <a:t>Incidence of Gastrointestinal Cancers</a:t>
            </a:r>
            <a:endParaRPr lang="fa-IR" dirty="0">
              <a:solidFill>
                <a:srgbClr val="C00000"/>
              </a:solidFill>
            </a:endParaRPr>
          </a:p>
        </p:txBody>
      </p:sp>
      <p:sp>
        <p:nvSpPr>
          <p:cNvPr id="3" name="Subtitle 2">
            <a:extLst>
              <a:ext uri="{FF2B5EF4-FFF2-40B4-BE49-F238E27FC236}">
                <a16:creationId xmlns:a16="http://schemas.microsoft.com/office/drawing/2014/main" id="{2599E8B1-8398-C33B-FA5A-6E4BAB6158D4}"/>
              </a:ext>
            </a:extLst>
          </p:cNvPr>
          <p:cNvSpPr>
            <a:spLocks noGrp="1"/>
          </p:cNvSpPr>
          <p:nvPr>
            <p:ph type="subTitle" idx="1"/>
          </p:nvPr>
        </p:nvSpPr>
        <p:spPr/>
        <p:txBody>
          <a:bodyPr>
            <a:normAutofit/>
          </a:bodyPr>
          <a:lstStyle/>
          <a:p>
            <a:pPr algn="l"/>
            <a:r>
              <a:rPr lang="en-US" sz="2800" b="1" dirty="0">
                <a:effectLst/>
                <a:cs typeface="+mj-cs"/>
              </a:rPr>
              <a:t>The American Journal of GASTROENTEROLOGY </a:t>
            </a:r>
            <a:endParaRPr lang="fa-IR" sz="2800" b="1" dirty="0">
              <a:effectLst/>
              <a:cs typeface="+mj-cs"/>
            </a:endParaRPr>
          </a:p>
        </p:txBody>
      </p:sp>
    </p:spTree>
    <p:extLst>
      <p:ext uri="{BB962C8B-B14F-4D97-AF65-F5344CB8AC3E}">
        <p14:creationId xmlns:p14="http://schemas.microsoft.com/office/powerpoint/2010/main" val="234563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F6FC8-4A11-74CC-21F9-36535BBD1E35}"/>
              </a:ext>
            </a:extLst>
          </p:cNvPr>
          <p:cNvSpPr>
            <a:spLocks noGrp="1"/>
          </p:cNvSpPr>
          <p:nvPr>
            <p:ph type="title"/>
          </p:nvPr>
        </p:nvSpPr>
        <p:spPr/>
        <p:txBody>
          <a:bodyPr/>
          <a:lstStyle/>
          <a:p>
            <a:endParaRPr lang="fa-IR"/>
          </a:p>
        </p:txBody>
      </p:sp>
      <p:sp>
        <p:nvSpPr>
          <p:cNvPr id="3" name="Content Placeholder 2">
            <a:extLst>
              <a:ext uri="{FF2B5EF4-FFF2-40B4-BE49-F238E27FC236}">
                <a16:creationId xmlns:a16="http://schemas.microsoft.com/office/drawing/2014/main" id="{D1E0730A-B54E-DEBB-29C7-53AB7F68DFB4}"/>
              </a:ext>
            </a:extLst>
          </p:cNvPr>
          <p:cNvSpPr>
            <a:spLocks noGrp="1"/>
          </p:cNvSpPr>
          <p:nvPr>
            <p:ph idx="1"/>
          </p:nvPr>
        </p:nvSpPr>
        <p:spPr>
          <a:xfrm>
            <a:off x="157163" y="1834166"/>
            <a:ext cx="11354516" cy="4780947"/>
          </a:xfrm>
        </p:spPr>
        <p:txBody>
          <a:bodyPr>
            <a:normAutofit/>
          </a:bodyPr>
          <a:lstStyle/>
          <a:p>
            <a:pPr marL="0" indent="0" algn="l" rtl="0">
              <a:lnSpc>
                <a:spcPct val="150000"/>
              </a:lnSpc>
              <a:buNone/>
            </a:pPr>
            <a:r>
              <a:rPr lang="en-US" sz="2800" dirty="0"/>
              <a:t>The intestinal microbial population, predominantly located in the colon, deconjugates the conjugated bile acids and converts the primary bile acids into secondary bile acids by dihydroxylation .</a:t>
            </a:r>
          </a:p>
          <a:p>
            <a:pPr marL="0" indent="0" algn="l" rtl="0">
              <a:lnSpc>
                <a:spcPct val="150000"/>
              </a:lnSpc>
              <a:buNone/>
            </a:pPr>
            <a:r>
              <a:rPr lang="en-US" sz="2800" dirty="0"/>
              <a:t>The bactericidal effects of the different bile acids vary dramatically with the secondary bile acid deoxycholic acid as the most potent. Thus, the composition of the bile acid pool can modulate the microbiome composition and vice versa.</a:t>
            </a:r>
            <a:endParaRPr lang="fa-IR" sz="2800" dirty="0"/>
          </a:p>
        </p:txBody>
      </p:sp>
    </p:spTree>
    <p:extLst>
      <p:ext uri="{BB962C8B-B14F-4D97-AF65-F5344CB8AC3E}">
        <p14:creationId xmlns:p14="http://schemas.microsoft.com/office/powerpoint/2010/main" val="2618847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4E702-82DB-7F4F-89F6-DA9B4DBCC786}"/>
              </a:ext>
            </a:extLst>
          </p:cNvPr>
          <p:cNvSpPr>
            <a:spLocks noGrp="1"/>
          </p:cNvSpPr>
          <p:nvPr>
            <p:ph type="title"/>
          </p:nvPr>
        </p:nvSpPr>
        <p:spPr/>
        <p:txBody>
          <a:bodyPr/>
          <a:lstStyle/>
          <a:p>
            <a:endParaRPr lang="fa-IR"/>
          </a:p>
        </p:txBody>
      </p:sp>
      <p:sp>
        <p:nvSpPr>
          <p:cNvPr id="3" name="Content Placeholder 2">
            <a:extLst>
              <a:ext uri="{FF2B5EF4-FFF2-40B4-BE49-F238E27FC236}">
                <a16:creationId xmlns:a16="http://schemas.microsoft.com/office/drawing/2014/main" id="{20388D17-E376-63A1-8BCE-072062A46503}"/>
              </a:ext>
            </a:extLst>
          </p:cNvPr>
          <p:cNvSpPr>
            <a:spLocks noGrp="1"/>
          </p:cNvSpPr>
          <p:nvPr>
            <p:ph idx="1"/>
          </p:nvPr>
        </p:nvSpPr>
        <p:spPr>
          <a:xfrm>
            <a:off x="371475" y="1971675"/>
            <a:ext cx="11401424" cy="4743451"/>
          </a:xfrm>
        </p:spPr>
        <p:txBody>
          <a:bodyPr>
            <a:normAutofit fontScale="92500" lnSpcReduction="10000"/>
          </a:bodyPr>
          <a:lstStyle/>
          <a:p>
            <a:pPr marL="0" indent="0" algn="l" rtl="0">
              <a:lnSpc>
                <a:spcPct val="150000"/>
              </a:lnSpc>
              <a:buNone/>
            </a:pPr>
            <a:r>
              <a:rPr lang="en-US" sz="3200" dirty="0"/>
              <a:t>We have recently described the epidemiology of patients with BAD in Denmark . By using the unique Danish registries, BAD was defined by either the International Classification of Diseases 10th revision (ICD-10) diagnosis code K90.8B or identified by a referral to the diagnostic 75 selenium-</a:t>
            </a:r>
            <a:r>
              <a:rPr lang="en-US" sz="3200" dirty="0" err="1"/>
              <a:t>homotaurocholic</a:t>
            </a:r>
            <a:r>
              <a:rPr lang="en-US" sz="3200" dirty="0"/>
              <a:t> acid (</a:t>
            </a:r>
            <a:r>
              <a:rPr lang="en-US" sz="3200" dirty="0" err="1"/>
              <a:t>SeHCAT</a:t>
            </a:r>
            <a:r>
              <a:rPr lang="en-US" sz="3200" dirty="0"/>
              <a:t>) testing followed by redemption of a prescription for a bile acid sequestrant within 365 days</a:t>
            </a:r>
            <a:endParaRPr lang="fa-IR" sz="3200" dirty="0"/>
          </a:p>
        </p:txBody>
      </p:sp>
    </p:spTree>
    <p:extLst>
      <p:ext uri="{BB962C8B-B14F-4D97-AF65-F5344CB8AC3E}">
        <p14:creationId xmlns:p14="http://schemas.microsoft.com/office/powerpoint/2010/main" val="1333092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138DF-8D38-C7FD-1FF7-F26FAD5ED297}"/>
              </a:ext>
            </a:extLst>
          </p:cNvPr>
          <p:cNvSpPr>
            <a:spLocks noGrp="1"/>
          </p:cNvSpPr>
          <p:nvPr>
            <p:ph type="title"/>
          </p:nvPr>
        </p:nvSpPr>
        <p:spPr/>
        <p:txBody>
          <a:bodyPr/>
          <a:lstStyle/>
          <a:p>
            <a:endParaRPr lang="fa-IR"/>
          </a:p>
        </p:txBody>
      </p:sp>
      <p:sp>
        <p:nvSpPr>
          <p:cNvPr id="3" name="Content Placeholder 2">
            <a:extLst>
              <a:ext uri="{FF2B5EF4-FFF2-40B4-BE49-F238E27FC236}">
                <a16:creationId xmlns:a16="http://schemas.microsoft.com/office/drawing/2014/main" id="{552CFA20-9299-C758-E547-E0C030B0747E}"/>
              </a:ext>
            </a:extLst>
          </p:cNvPr>
          <p:cNvSpPr>
            <a:spLocks noGrp="1"/>
          </p:cNvSpPr>
          <p:nvPr>
            <p:ph idx="1"/>
          </p:nvPr>
        </p:nvSpPr>
        <p:spPr>
          <a:xfrm>
            <a:off x="300038" y="1985962"/>
            <a:ext cx="11215687" cy="4757737"/>
          </a:xfrm>
        </p:spPr>
        <p:txBody>
          <a:bodyPr>
            <a:normAutofit/>
          </a:bodyPr>
          <a:lstStyle/>
          <a:p>
            <a:pPr marL="0" indent="0" algn="l" rtl="0">
              <a:lnSpc>
                <a:spcPct val="150000"/>
              </a:lnSpc>
              <a:buNone/>
            </a:pPr>
            <a:r>
              <a:rPr lang="en-US" sz="3200" dirty="0"/>
              <a:t>Using this definition, we identified 5,264 individuals, where 5,245 were 18 years or older and reported more health care contacts, more co-morbidities, lower educational level, and lower household income for the individuals with BAD compared with an age-and sex matched control population from the general population.</a:t>
            </a:r>
            <a:endParaRPr lang="fa-IR" sz="3200" dirty="0"/>
          </a:p>
        </p:txBody>
      </p:sp>
    </p:spTree>
    <p:extLst>
      <p:ext uri="{BB962C8B-B14F-4D97-AF65-F5344CB8AC3E}">
        <p14:creationId xmlns:p14="http://schemas.microsoft.com/office/powerpoint/2010/main" val="10989492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2BA81-E760-4722-A1DA-64DCD0821C40}"/>
              </a:ext>
            </a:extLst>
          </p:cNvPr>
          <p:cNvSpPr>
            <a:spLocks noGrp="1"/>
          </p:cNvSpPr>
          <p:nvPr>
            <p:ph type="title"/>
          </p:nvPr>
        </p:nvSpPr>
        <p:spPr/>
        <p:txBody>
          <a:bodyPr/>
          <a:lstStyle/>
          <a:p>
            <a:endParaRPr lang="fa-IR"/>
          </a:p>
        </p:txBody>
      </p:sp>
      <p:sp>
        <p:nvSpPr>
          <p:cNvPr id="3" name="Content Placeholder 2">
            <a:extLst>
              <a:ext uri="{FF2B5EF4-FFF2-40B4-BE49-F238E27FC236}">
                <a16:creationId xmlns:a16="http://schemas.microsoft.com/office/drawing/2014/main" id="{60336B81-05F5-CF4E-190C-5BEC8A66BC29}"/>
              </a:ext>
            </a:extLst>
          </p:cNvPr>
          <p:cNvSpPr>
            <a:spLocks noGrp="1"/>
          </p:cNvSpPr>
          <p:nvPr>
            <p:ph idx="1"/>
          </p:nvPr>
        </p:nvSpPr>
        <p:spPr>
          <a:xfrm>
            <a:off x="680321" y="2336873"/>
            <a:ext cx="10321054" cy="3599316"/>
          </a:xfrm>
        </p:spPr>
        <p:txBody>
          <a:bodyPr>
            <a:normAutofit/>
          </a:bodyPr>
          <a:lstStyle/>
          <a:p>
            <a:pPr marL="0" indent="0" algn="l" rtl="0">
              <a:lnSpc>
                <a:spcPct val="150000"/>
              </a:lnSpc>
              <a:buNone/>
            </a:pPr>
            <a:r>
              <a:rPr lang="en-US" sz="3200" dirty="0"/>
              <a:t> In this nationwide cohort study, we used the adult BAD population and a matched control population to assess whether individuals with BAD have an increased risk of GI cancers.</a:t>
            </a:r>
            <a:endParaRPr lang="fa-IR" sz="3200" dirty="0"/>
          </a:p>
        </p:txBody>
      </p:sp>
    </p:spTree>
    <p:extLst>
      <p:ext uri="{BB962C8B-B14F-4D97-AF65-F5344CB8AC3E}">
        <p14:creationId xmlns:p14="http://schemas.microsoft.com/office/powerpoint/2010/main" val="1617793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F340B-9587-3597-D98C-187FBF3ED6D9}"/>
              </a:ext>
            </a:extLst>
          </p:cNvPr>
          <p:cNvSpPr>
            <a:spLocks noGrp="1"/>
          </p:cNvSpPr>
          <p:nvPr>
            <p:ph type="title"/>
          </p:nvPr>
        </p:nvSpPr>
        <p:spPr/>
        <p:txBody>
          <a:bodyPr/>
          <a:lstStyle/>
          <a:p>
            <a:r>
              <a:rPr lang="en-US" dirty="0"/>
              <a:t>METHODS</a:t>
            </a:r>
            <a:endParaRPr lang="fa-IR" dirty="0"/>
          </a:p>
        </p:txBody>
      </p:sp>
      <p:sp>
        <p:nvSpPr>
          <p:cNvPr id="3" name="Content Placeholder 2">
            <a:extLst>
              <a:ext uri="{FF2B5EF4-FFF2-40B4-BE49-F238E27FC236}">
                <a16:creationId xmlns:a16="http://schemas.microsoft.com/office/drawing/2014/main" id="{BA36A182-A5EB-BB22-5814-C3D83BA542FA}"/>
              </a:ext>
            </a:extLst>
          </p:cNvPr>
          <p:cNvSpPr>
            <a:spLocks noGrp="1"/>
          </p:cNvSpPr>
          <p:nvPr>
            <p:ph idx="1"/>
          </p:nvPr>
        </p:nvSpPr>
        <p:spPr>
          <a:xfrm>
            <a:off x="400051" y="2043113"/>
            <a:ext cx="10629900" cy="3893076"/>
          </a:xfrm>
        </p:spPr>
        <p:txBody>
          <a:bodyPr>
            <a:normAutofit/>
          </a:bodyPr>
          <a:lstStyle/>
          <a:p>
            <a:pPr marL="0" indent="0" algn="l" rtl="0">
              <a:lnSpc>
                <a:spcPct val="150000"/>
              </a:lnSpc>
              <a:buNone/>
            </a:pPr>
            <a:r>
              <a:rPr lang="en-US" sz="4000" dirty="0"/>
              <a:t>The national Danish registers were used to gather information on a cohort of individuals with presumed BAD in Denmark between 2003 and 2021</a:t>
            </a:r>
            <a:endParaRPr lang="fa-IR" sz="4000" dirty="0"/>
          </a:p>
        </p:txBody>
      </p:sp>
    </p:spTree>
    <p:extLst>
      <p:ext uri="{BB962C8B-B14F-4D97-AF65-F5344CB8AC3E}">
        <p14:creationId xmlns:p14="http://schemas.microsoft.com/office/powerpoint/2010/main" val="39708314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32DE0-EAA2-A58B-F9D2-C656B41FDEC4}"/>
              </a:ext>
            </a:extLst>
          </p:cNvPr>
          <p:cNvSpPr>
            <a:spLocks noGrp="1"/>
          </p:cNvSpPr>
          <p:nvPr>
            <p:ph type="title"/>
          </p:nvPr>
        </p:nvSpPr>
        <p:spPr/>
        <p:txBody>
          <a:bodyPr/>
          <a:lstStyle/>
          <a:p>
            <a:endParaRPr lang="fa-IR"/>
          </a:p>
        </p:txBody>
      </p:sp>
      <p:sp>
        <p:nvSpPr>
          <p:cNvPr id="3" name="Content Placeholder 2">
            <a:extLst>
              <a:ext uri="{FF2B5EF4-FFF2-40B4-BE49-F238E27FC236}">
                <a16:creationId xmlns:a16="http://schemas.microsoft.com/office/drawing/2014/main" id="{2947433C-EBEB-31F6-D091-326EAB58CAAB}"/>
              </a:ext>
            </a:extLst>
          </p:cNvPr>
          <p:cNvSpPr>
            <a:spLocks noGrp="1"/>
          </p:cNvSpPr>
          <p:nvPr>
            <p:ph idx="1"/>
          </p:nvPr>
        </p:nvSpPr>
        <p:spPr/>
        <p:txBody>
          <a:bodyPr>
            <a:normAutofit/>
          </a:bodyPr>
          <a:lstStyle/>
          <a:p>
            <a:pPr marL="0" indent="0" algn="l" rtl="0">
              <a:lnSpc>
                <a:spcPct val="150000"/>
              </a:lnSpc>
              <a:buNone/>
            </a:pPr>
            <a:r>
              <a:rPr lang="en-US" sz="3600" dirty="0"/>
              <a:t>Individuals aged 18 years or older suffering from BAD were matched with individuals with the same sex and birth date 61 day from the general population.</a:t>
            </a:r>
            <a:endParaRPr lang="fa-IR" sz="3600" dirty="0"/>
          </a:p>
        </p:txBody>
      </p:sp>
    </p:spTree>
    <p:extLst>
      <p:ext uri="{BB962C8B-B14F-4D97-AF65-F5344CB8AC3E}">
        <p14:creationId xmlns:p14="http://schemas.microsoft.com/office/powerpoint/2010/main" val="7693478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85FCF-1278-216D-A615-1EB64260AB5A}"/>
              </a:ext>
            </a:extLst>
          </p:cNvPr>
          <p:cNvSpPr>
            <a:spLocks noGrp="1"/>
          </p:cNvSpPr>
          <p:nvPr>
            <p:ph type="title"/>
          </p:nvPr>
        </p:nvSpPr>
        <p:spPr/>
        <p:txBody>
          <a:bodyPr/>
          <a:lstStyle/>
          <a:p>
            <a:endParaRPr lang="fa-IR"/>
          </a:p>
        </p:txBody>
      </p:sp>
      <p:sp>
        <p:nvSpPr>
          <p:cNvPr id="3" name="Content Placeholder 2">
            <a:extLst>
              <a:ext uri="{FF2B5EF4-FFF2-40B4-BE49-F238E27FC236}">
                <a16:creationId xmlns:a16="http://schemas.microsoft.com/office/drawing/2014/main" id="{3674E6AB-D65D-4468-0653-AC812344BA78}"/>
              </a:ext>
            </a:extLst>
          </p:cNvPr>
          <p:cNvSpPr>
            <a:spLocks noGrp="1"/>
          </p:cNvSpPr>
          <p:nvPr>
            <p:ph idx="1"/>
          </p:nvPr>
        </p:nvSpPr>
        <p:spPr>
          <a:xfrm>
            <a:off x="680321" y="2071688"/>
            <a:ext cx="10235329" cy="3864501"/>
          </a:xfrm>
        </p:spPr>
        <p:txBody>
          <a:bodyPr>
            <a:normAutofit/>
          </a:bodyPr>
          <a:lstStyle/>
          <a:p>
            <a:pPr marL="0" indent="0" algn="l" rtl="0">
              <a:lnSpc>
                <a:spcPct val="160000"/>
              </a:lnSpc>
              <a:buNone/>
            </a:pPr>
            <a:r>
              <a:rPr lang="en-US" sz="3200" dirty="0"/>
              <a:t>All BAD individuals were matched 1:10, and matches were alive on day of matching. Day of BAD diagnosis was study entry for individuals with BAD, and day of matching was study entry for matches</a:t>
            </a:r>
            <a:endParaRPr lang="fa-IR" sz="3200" dirty="0"/>
          </a:p>
        </p:txBody>
      </p:sp>
    </p:spTree>
    <p:extLst>
      <p:ext uri="{BB962C8B-B14F-4D97-AF65-F5344CB8AC3E}">
        <p14:creationId xmlns:p14="http://schemas.microsoft.com/office/powerpoint/2010/main" val="32739196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84149-30AA-BB4E-A16F-E6355A639485}"/>
              </a:ext>
            </a:extLst>
          </p:cNvPr>
          <p:cNvSpPr>
            <a:spLocks noGrp="1"/>
          </p:cNvSpPr>
          <p:nvPr>
            <p:ph type="title"/>
          </p:nvPr>
        </p:nvSpPr>
        <p:spPr/>
        <p:txBody>
          <a:bodyPr/>
          <a:lstStyle/>
          <a:p>
            <a:endParaRPr lang="fa-IR"/>
          </a:p>
        </p:txBody>
      </p:sp>
      <p:sp>
        <p:nvSpPr>
          <p:cNvPr id="3" name="Content Placeholder 2">
            <a:extLst>
              <a:ext uri="{FF2B5EF4-FFF2-40B4-BE49-F238E27FC236}">
                <a16:creationId xmlns:a16="http://schemas.microsoft.com/office/drawing/2014/main" id="{72E98675-8A2C-EE19-9139-1A201B27B0AD}"/>
              </a:ext>
            </a:extLst>
          </p:cNvPr>
          <p:cNvSpPr>
            <a:spLocks noGrp="1"/>
          </p:cNvSpPr>
          <p:nvPr>
            <p:ph idx="1"/>
          </p:nvPr>
        </p:nvSpPr>
        <p:spPr>
          <a:xfrm>
            <a:off x="385763" y="2071688"/>
            <a:ext cx="11101387" cy="4657725"/>
          </a:xfrm>
        </p:spPr>
        <p:txBody>
          <a:bodyPr>
            <a:normAutofit/>
          </a:bodyPr>
          <a:lstStyle/>
          <a:p>
            <a:pPr marL="0" indent="0" algn="l" rtl="0">
              <a:lnSpc>
                <a:spcPct val="150000"/>
              </a:lnSpc>
              <a:buNone/>
            </a:pPr>
            <a:r>
              <a:rPr lang="en-US" sz="2800" dirty="0"/>
              <a:t>Baseline characteristics and raw numbers of GI cancer were compared between BAD and matches. Cumulative incidence with death as a competing risk was used to assess the number of GI cancers. Conditional logistic regression was used to assess odds ratios (OR) of cancer 8 years before study entry and 15 years before study entry between BAD and matches. We report OR with 95% confidence intervals.</a:t>
            </a:r>
            <a:endParaRPr lang="fa-IR" sz="2800" dirty="0"/>
          </a:p>
        </p:txBody>
      </p:sp>
    </p:spTree>
    <p:extLst>
      <p:ext uri="{BB962C8B-B14F-4D97-AF65-F5344CB8AC3E}">
        <p14:creationId xmlns:p14="http://schemas.microsoft.com/office/powerpoint/2010/main" val="40664450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41B2F-95AF-0898-A800-793D07D6E50F}"/>
              </a:ext>
            </a:extLst>
          </p:cNvPr>
          <p:cNvSpPr>
            <a:spLocks noGrp="1"/>
          </p:cNvSpPr>
          <p:nvPr>
            <p:ph type="title"/>
          </p:nvPr>
        </p:nvSpPr>
        <p:spPr/>
        <p:txBody>
          <a:bodyPr/>
          <a:lstStyle/>
          <a:p>
            <a:endParaRPr lang="fa-IR"/>
          </a:p>
        </p:txBody>
      </p:sp>
      <p:sp>
        <p:nvSpPr>
          <p:cNvPr id="3" name="Content Placeholder 2">
            <a:extLst>
              <a:ext uri="{FF2B5EF4-FFF2-40B4-BE49-F238E27FC236}">
                <a16:creationId xmlns:a16="http://schemas.microsoft.com/office/drawing/2014/main" id="{C58868E1-9A87-8E2F-2BFF-D7EE3775AF0C}"/>
              </a:ext>
            </a:extLst>
          </p:cNvPr>
          <p:cNvSpPr>
            <a:spLocks noGrp="1"/>
          </p:cNvSpPr>
          <p:nvPr>
            <p:ph idx="1"/>
          </p:nvPr>
        </p:nvSpPr>
        <p:spPr>
          <a:xfrm>
            <a:off x="271463" y="2014538"/>
            <a:ext cx="11001375" cy="4514850"/>
          </a:xfrm>
        </p:spPr>
        <p:txBody>
          <a:bodyPr>
            <a:normAutofit/>
          </a:bodyPr>
          <a:lstStyle/>
          <a:p>
            <a:pPr marL="0" indent="0" algn="l" rtl="0">
              <a:lnSpc>
                <a:spcPct val="150000"/>
              </a:lnSpc>
              <a:buNone/>
            </a:pPr>
            <a:r>
              <a:rPr lang="en-US" sz="3200" dirty="0"/>
              <a:t>in sensitivity analyses, we excluded individuals who had undergone GI surgery before entry, excluding all individuals with previous (</a:t>
            </a:r>
            <a:r>
              <a:rPr lang="en-US" sz="3200" dirty="0" err="1"/>
              <a:t>i</a:t>
            </a:r>
            <a:r>
              <a:rPr lang="en-US" sz="3200" dirty="0"/>
              <a:t>) GI surgeries, (ii) bowel resections, and (iii) surgeries known to be associated with BAD(small bowel resection and right-sided hemicolectomy).</a:t>
            </a:r>
            <a:endParaRPr lang="fa-IR" sz="3200" dirty="0"/>
          </a:p>
        </p:txBody>
      </p:sp>
    </p:spTree>
    <p:extLst>
      <p:ext uri="{BB962C8B-B14F-4D97-AF65-F5344CB8AC3E}">
        <p14:creationId xmlns:p14="http://schemas.microsoft.com/office/powerpoint/2010/main" val="16047375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111F5-6855-55C6-2A72-B25925C57E14}"/>
              </a:ext>
            </a:extLst>
          </p:cNvPr>
          <p:cNvSpPr>
            <a:spLocks noGrp="1"/>
          </p:cNvSpPr>
          <p:nvPr>
            <p:ph type="title"/>
          </p:nvPr>
        </p:nvSpPr>
        <p:spPr/>
        <p:txBody>
          <a:bodyPr/>
          <a:lstStyle/>
          <a:p>
            <a:r>
              <a:rPr lang="en-US" dirty="0"/>
              <a:t>RESULTS</a:t>
            </a:r>
            <a:endParaRPr lang="fa-IR" dirty="0"/>
          </a:p>
        </p:txBody>
      </p:sp>
      <p:sp>
        <p:nvSpPr>
          <p:cNvPr id="3" name="Content Placeholder 2">
            <a:extLst>
              <a:ext uri="{FF2B5EF4-FFF2-40B4-BE49-F238E27FC236}">
                <a16:creationId xmlns:a16="http://schemas.microsoft.com/office/drawing/2014/main" id="{F6761A0B-E77E-1016-3F8B-D9B11995ED9B}"/>
              </a:ext>
            </a:extLst>
          </p:cNvPr>
          <p:cNvSpPr>
            <a:spLocks noGrp="1"/>
          </p:cNvSpPr>
          <p:nvPr>
            <p:ph idx="1"/>
          </p:nvPr>
        </p:nvSpPr>
        <p:spPr>
          <a:xfrm>
            <a:off x="485775" y="1834166"/>
            <a:ext cx="10987088" cy="4766659"/>
          </a:xfrm>
        </p:spPr>
        <p:txBody>
          <a:bodyPr>
            <a:normAutofit/>
          </a:bodyPr>
          <a:lstStyle/>
          <a:p>
            <a:pPr marL="0" indent="0" algn="l" rtl="0">
              <a:lnSpc>
                <a:spcPct val="150000"/>
              </a:lnSpc>
              <a:buNone/>
            </a:pPr>
            <a:r>
              <a:rPr lang="en-US" dirty="0"/>
              <a:t>Individuals with BAD and their matches had a mean age of 51.7 years, and 64.2% were women. Most individuals with BAD were diagnosed between 2010 and 2021 (84.5%). </a:t>
            </a:r>
          </a:p>
          <a:p>
            <a:pPr marL="0" indent="0" algn="l" rtl="0">
              <a:lnSpc>
                <a:spcPct val="150000"/>
              </a:lnSpc>
              <a:buNone/>
            </a:pPr>
            <a:r>
              <a:rPr lang="en-US" dirty="0"/>
              <a:t>Of the 5,245 individuals with BAD, 172 (3.3%) had a GI cancer diagnosis 8 years before BAD diagnosis, and 79 (1.5%) had a GI cancer diagnosis after BAD diagnosis .In the 52,450 matches, 297 (0.6%) had a GI cancer diagnosis 8 years before entry, and 620 (1.2%) were diagnosed with GI cancer after entry .</a:t>
            </a:r>
            <a:endParaRPr lang="fa-IR" dirty="0"/>
          </a:p>
        </p:txBody>
      </p:sp>
    </p:spTree>
    <p:extLst>
      <p:ext uri="{BB962C8B-B14F-4D97-AF65-F5344CB8AC3E}">
        <p14:creationId xmlns:p14="http://schemas.microsoft.com/office/powerpoint/2010/main" val="80809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88EF2-C554-2E88-F127-996AECB84EB9}"/>
              </a:ext>
            </a:extLst>
          </p:cNvPr>
          <p:cNvSpPr>
            <a:spLocks noGrp="1"/>
          </p:cNvSpPr>
          <p:nvPr>
            <p:ph type="title"/>
          </p:nvPr>
        </p:nvSpPr>
        <p:spPr/>
        <p:txBody>
          <a:bodyPr/>
          <a:lstStyle/>
          <a:p>
            <a:r>
              <a:rPr lang="en-US" dirty="0"/>
              <a:t>INTRODUCTION</a:t>
            </a:r>
            <a:endParaRPr lang="fa-IR" dirty="0"/>
          </a:p>
        </p:txBody>
      </p:sp>
      <p:sp>
        <p:nvSpPr>
          <p:cNvPr id="3" name="Content Placeholder 2">
            <a:extLst>
              <a:ext uri="{FF2B5EF4-FFF2-40B4-BE49-F238E27FC236}">
                <a16:creationId xmlns:a16="http://schemas.microsoft.com/office/drawing/2014/main" id="{DE64B5B5-3140-B341-5749-D7189F6D10B2}"/>
              </a:ext>
            </a:extLst>
          </p:cNvPr>
          <p:cNvSpPr>
            <a:spLocks noGrp="1"/>
          </p:cNvSpPr>
          <p:nvPr>
            <p:ph idx="1"/>
          </p:nvPr>
        </p:nvSpPr>
        <p:spPr>
          <a:xfrm>
            <a:off x="680321" y="2336872"/>
            <a:ext cx="10321054" cy="4235377"/>
          </a:xfrm>
        </p:spPr>
        <p:txBody>
          <a:bodyPr>
            <a:normAutofit/>
          </a:bodyPr>
          <a:lstStyle/>
          <a:p>
            <a:pPr marL="0" indent="0" algn="l" rtl="0">
              <a:lnSpc>
                <a:spcPct val="150000"/>
              </a:lnSpc>
              <a:buNone/>
            </a:pPr>
            <a:r>
              <a:rPr lang="en-US" sz="3600" dirty="0"/>
              <a:t>Bile acid diarrhea (BAD) is a socially debilitating disease with high stool frequency, fecal urgency, and fecal incontinence as primary symptoms. </a:t>
            </a:r>
            <a:endParaRPr lang="fa-IR" sz="3600" dirty="0"/>
          </a:p>
        </p:txBody>
      </p:sp>
    </p:spTree>
    <p:extLst>
      <p:ext uri="{BB962C8B-B14F-4D97-AF65-F5344CB8AC3E}">
        <p14:creationId xmlns:p14="http://schemas.microsoft.com/office/powerpoint/2010/main" val="34387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635BA-EB5F-82FE-DEA9-B89A95546A32}"/>
              </a:ext>
            </a:extLst>
          </p:cNvPr>
          <p:cNvSpPr>
            <a:spLocks noGrp="1"/>
          </p:cNvSpPr>
          <p:nvPr>
            <p:ph type="title"/>
          </p:nvPr>
        </p:nvSpPr>
        <p:spPr/>
        <p:txBody>
          <a:bodyPr/>
          <a:lstStyle/>
          <a:p>
            <a:endParaRPr lang="fa-IR"/>
          </a:p>
        </p:txBody>
      </p:sp>
      <p:pic>
        <p:nvPicPr>
          <p:cNvPr id="5" name="Content Placeholder 4">
            <a:extLst>
              <a:ext uri="{FF2B5EF4-FFF2-40B4-BE49-F238E27FC236}">
                <a16:creationId xmlns:a16="http://schemas.microsoft.com/office/drawing/2014/main" id="{0944CF79-31DE-291F-93CD-A1F9589F646F}"/>
              </a:ext>
            </a:extLst>
          </p:cNvPr>
          <p:cNvPicPr>
            <a:picLocks noGrp="1" noChangeAspect="1"/>
          </p:cNvPicPr>
          <p:nvPr>
            <p:ph idx="1"/>
          </p:nvPr>
        </p:nvPicPr>
        <p:blipFill>
          <a:blip r:embed="rId2"/>
          <a:stretch>
            <a:fillRect/>
          </a:stretch>
        </p:blipFill>
        <p:spPr>
          <a:xfrm>
            <a:off x="100013" y="1"/>
            <a:ext cx="11901487" cy="6729412"/>
          </a:xfrm>
        </p:spPr>
      </p:pic>
    </p:spTree>
    <p:extLst>
      <p:ext uri="{BB962C8B-B14F-4D97-AF65-F5344CB8AC3E}">
        <p14:creationId xmlns:p14="http://schemas.microsoft.com/office/powerpoint/2010/main" val="21958933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E725E-D4E8-B875-50EA-8DE4814246E6}"/>
              </a:ext>
            </a:extLst>
          </p:cNvPr>
          <p:cNvSpPr>
            <a:spLocks noGrp="1"/>
          </p:cNvSpPr>
          <p:nvPr>
            <p:ph type="title"/>
          </p:nvPr>
        </p:nvSpPr>
        <p:spPr>
          <a:xfrm>
            <a:off x="128588" y="-357187"/>
            <a:ext cx="11253410" cy="3214687"/>
          </a:xfrm>
        </p:spPr>
        <p:txBody>
          <a:bodyPr>
            <a:normAutofit/>
          </a:bodyPr>
          <a:lstStyle/>
          <a:p>
            <a:endParaRPr lang="fa-IR" dirty="0"/>
          </a:p>
        </p:txBody>
      </p:sp>
      <p:sp>
        <p:nvSpPr>
          <p:cNvPr id="3" name="Content Placeholder 2">
            <a:extLst>
              <a:ext uri="{FF2B5EF4-FFF2-40B4-BE49-F238E27FC236}">
                <a16:creationId xmlns:a16="http://schemas.microsoft.com/office/drawing/2014/main" id="{25AF9D2C-3288-20A4-DCC5-1C076E3A0AA9}"/>
              </a:ext>
            </a:extLst>
          </p:cNvPr>
          <p:cNvSpPr>
            <a:spLocks noGrp="1"/>
          </p:cNvSpPr>
          <p:nvPr>
            <p:ph idx="1"/>
          </p:nvPr>
        </p:nvSpPr>
        <p:spPr>
          <a:xfrm>
            <a:off x="128588" y="2143125"/>
            <a:ext cx="10972799" cy="4300538"/>
          </a:xfrm>
        </p:spPr>
        <p:txBody>
          <a:bodyPr>
            <a:normAutofit/>
          </a:bodyPr>
          <a:lstStyle/>
          <a:p>
            <a:pPr marL="0" indent="0" algn="l" rtl="0">
              <a:lnSpc>
                <a:spcPct val="150000"/>
              </a:lnSpc>
              <a:buNone/>
            </a:pPr>
            <a:r>
              <a:rPr lang="en-US" sz="3200" dirty="0"/>
              <a:t>In the 4,443 individuals with BAD and 44,430 matches with study entry from 2010 and onward, 191 (4.3%) individuals with BAD had GI cancer 15 years before entry compared with 387 (0.9%) in matches.</a:t>
            </a:r>
          </a:p>
        </p:txBody>
      </p:sp>
    </p:spTree>
    <p:extLst>
      <p:ext uri="{BB962C8B-B14F-4D97-AF65-F5344CB8AC3E}">
        <p14:creationId xmlns:p14="http://schemas.microsoft.com/office/powerpoint/2010/main" val="18540707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587A4-498C-8D59-C4D9-B16770CA9E7D}"/>
              </a:ext>
            </a:extLst>
          </p:cNvPr>
          <p:cNvSpPr>
            <a:spLocks noGrp="1"/>
          </p:cNvSpPr>
          <p:nvPr>
            <p:ph type="title"/>
          </p:nvPr>
        </p:nvSpPr>
        <p:spPr/>
        <p:txBody>
          <a:bodyPr/>
          <a:lstStyle/>
          <a:p>
            <a:endParaRPr lang="fa-IR"/>
          </a:p>
        </p:txBody>
      </p:sp>
      <p:pic>
        <p:nvPicPr>
          <p:cNvPr id="5" name="Content Placeholder 4">
            <a:extLst>
              <a:ext uri="{FF2B5EF4-FFF2-40B4-BE49-F238E27FC236}">
                <a16:creationId xmlns:a16="http://schemas.microsoft.com/office/drawing/2014/main" id="{F52EA511-DFCA-94B4-7999-192072BCD035}"/>
              </a:ext>
            </a:extLst>
          </p:cNvPr>
          <p:cNvPicPr>
            <a:picLocks noGrp="1" noChangeAspect="1"/>
          </p:cNvPicPr>
          <p:nvPr>
            <p:ph idx="1"/>
          </p:nvPr>
        </p:nvPicPr>
        <p:blipFill>
          <a:blip r:embed="rId2"/>
          <a:stretch>
            <a:fillRect/>
          </a:stretch>
        </p:blipFill>
        <p:spPr>
          <a:xfrm>
            <a:off x="114300" y="0"/>
            <a:ext cx="11801475" cy="6743700"/>
          </a:xfrm>
        </p:spPr>
      </p:pic>
    </p:spTree>
    <p:extLst>
      <p:ext uri="{BB962C8B-B14F-4D97-AF65-F5344CB8AC3E}">
        <p14:creationId xmlns:p14="http://schemas.microsoft.com/office/powerpoint/2010/main" val="40020155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DE66C-850E-2086-A1D7-6206AC5E1A76}"/>
              </a:ext>
            </a:extLst>
          </p:cNvPr>
          <p:cNvSpPr>
            <a:spLocks noGrp="1"/>
          </p:cNvSpPr>
          <p:nvPr>
            <p:ph type="title"/>
          </p:nvPr>
        </p:nvSpPr>
        <p:spPr/>
        <p:txBody>
          <a:bodyPr/>
          <a:lstStyle/>
          <a:p>
            <a:endParaRPr lang="fa-IR"/>
          </a:p>
        </p:txBody>
      </p:sp>
      <p:sp>
        <p:nvSpPr>
          <p:cNvPr id="3" name="Content Placeholder 2">
            <a:extLst>
              <a:ext uri="{FF2B5EF4-FFF2-40B4-BE49-F238E27FC236}">
                <a16:creationId xmlns:a16="http://schemas.microsoft.com/office/drawing/2014/main" id="{10D895B7-FB02-EAC9-AB93-239EF065FCA9}"/>
              </a:ext>
            </a:extLst>
          </p:cNvPr>
          <p:cNvSpPr>
            <a:spLocks noGrp="1"/>
          </p:cNvSpPr>
          <p:nvPr>
            <p:ph idx="1"/>
          </p:nvPr>
        </p:nvSpPr>
        <p:spPr>
          <a:xfrm>
            <a:off x="400051" y="1834166"/>
            <a:ext cx="11558588" cy="4809522"/>
          </a:xfrm>
        </p:spPr>
        <p:txBody>
          <a:bodyPr>
            <a:normAutofit/>
          </a:bodyPr>
          <a:lstStyle/>
          <a:p>
            <a:pPr marL="0" indent="0" algn="l" rtl="0">
              <a:lnSpc>
                <a:spcPct val="150000"/>
              </a:lnSpc>
              <a:buNone/>
            </a:pPr>
            <a:r>
              <a:rPr lang="en-US" dirty="0"/>
              <a:t>Using matches as a reference, the OR of total GI cancer 8 years before study entry was 6.16 (5.08–7.48) in individuals with BAD. </a:t>
            </a:r>
          </a:p>
          <a:p>
            <a:pPr marL="0" indent="0" algn="l" rtl="0">
              <a:lnSpc>
                <a:spcPct val="150000"/>
              </a:lnSpc>
              <a:buNone/>
            </a:pPr>
            <a:r>
              <a:rPr lang="en-US" dirty="0"/>
              <a:t>The OR was also higher for GI cancer 15 years before study entry (5.19 [4.28–6.29]).The same associations were found for colon cancer (8 years: OR 7.07 [5.45–9.16]; 15 years: OR 6.13 [4.76–7.89]), rectal cancer (8 years: OR 3.81 [2.56–5.66]; 15 years: OR 3.46 [2.36–5.06]), anal cancer (8 years: OR 10.0 [4.34–23.07]; 15 years: OR 7.33 [3.37–15.97]), and pancreas cancer (8 years: OR 7.33 [3.75–14.34]; 15 years: OR 6.67 [3.45–12.87]). </a:t>
            </a:r>
          </a:p>
        </p:txBody>
      </p:sp>
    </p:spTree>
    <p:extLst>
      <p:ext uri="{BB962C8B-B14F-4D97-AF65-F5344CB8AC3E}">
        <p14:creationId xmlns:p14="http://schemas.microsoft.com/office/powerpoint/2010/main" val="33844410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5ADFA-1A94-188A-CB99-B2C0893BEE4A}"/>
              </a:ext>
            </a:extLst>
          </p:cNvPr>
          <p:cNvSpPr>
            <a:spLocks noGrp="1"/>
          </p:cNvSpPr>
          <p:nvPr>
            <p:ph type="title"/>
          </p:nvPr>
        </p:nvSpPr>
        <p:spPr/>
        <p:txBody>
          <a:bodyPr/>
          <a:lstStyle/>
          <a:p>
            <a:endParaRPr lang="fa-IR"/>
          </a:p>
        </p:txBody>
      </p:sp>
      <p:pic>
        <p:nvPicPr>
          <p:cNvPr id="5" name="Content Placeholder 4">
            <a:extLst>
              <a:ext uri="{FF2B5EF4-FFF2-40B4-BE49-F238E27FC236}">
                <a16:creationId xmlns:a16="http://schemas.microsoft.com/office/drawing/2014/main" id="{1CB5BD54-FD8D-AB8A-0DCF-141AD979E2A9}"/>
              </a:ext>
            </a:extLst>
          </p:cNvPr>
          <p:cNvPicPr>
            <a:picLocks noGrp="1" noChangeAspect="1"/>
          </p:cNvPicPr>
          <p:nvPr>
            <p:ph idx="1"/>
          </p:nvPr>
        </p:nvPicPr>
        <p:blipFill>
          <a:blip r:embed="rId2"/>
          <a:stretch>
            <a:fillRect/>
          </a:stretch>
        </p:blipFill>
        <p:spPr>
          <a:xfrm>
            <a:off x="0" y="100014"/>
            <a:ext cx="12192000" cy="6757986"/>
          </a:xfrm>
        </p:spPr>
      </p:pic>
    </p:spTree>
    <p:extLst>
      <p:ext uri="{BB962C8B-B14F-4D97-AF65-F5344CB8AC3E}">
        <p14:creationId xmlns:p14="http://schemas.microsoft.com/office/powerpoint/2010/main" val="9399954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013EF-EADF-5486-BE7C-3DD0C95CEA9C}"/>
              </a:ext>
            </a:extLst>
          </p:cNvPr>
          <p:cNvSpPr>
            <a:spLocks noGrp="1"/>
          </p:cNvSpPr>
          <p:nvPr>
            <p:ph type="title"/>
          </p:nvPr>
        </p:nvSpPr>
        <p:spPr/>
        <p:txBody>
          <a:bodyPr/>
          <a:lstStyle/>
          <a:p>
            <a:endParaRPr lang="fa-IR"/>
          </a:p>
        </p:txBody>
      </p:sp>
      <p:sp>
        <p:nvSpPr>
          <p:cNvPr id="3" name="Content Placeholder 2">
            <a:extLst>
              <a:ext uri="{FF2B5EF4-FFF2-40B4-BE49-F238E27FC236}">
                <a16:creationId xmlns:a16="http://schemas.microsoft.com/office/drawing/2014/main" id="{DA690B8E-47FB-D4DB-D722-763B96A8B266}"/>
              </a:ext>
            </a:extLst>
          </p:cNvPr>
          <p:cNvSpPr>
            <a:spLocks noGrp="1"/>
          </p:cNvSpPr>
          <p:nvPr>
            <p:ph idx="1"/>
          </p:nvPr>
        </p:nvSpPr>
        <p:spPr>
          <a:xfrm>
            <a:off x="680321" y="2336872"/>
            <a:ext cx="10592517" cy="4235377"/>
          </a:xfrm>
        </p:spPr>
        <p:txBody>
          <a:bodyPr>
            <a:normAutofit/>
          </a:bodyPr>
          <a:lstStyle/>
          <a:p>
            <a:pPr marL="0" indent="0" algn="l" rtl="0">
              <a:lnSpc>
                <a:spcPct val="150000"/>
              </a:lnSpc>
              <a:buNone/>
            </a:pPr>
            <a:r>
              <a:rPr lang="en-US" dirty="0"/>
              <a:t>Death from GI cancer was more common in individuals with BAD than in matches (0.9% vs 0.5%, respectively) in the study period until end of 2020 . The cumulative incidence of GI cancer 6 years after study entry was 1.1% in matches and 1.6% in individuals with BAD; death was a competing risk to GI cancer as 4.9% of matches, and 5.8% of individuals with BAD had died 6 years after study entry (without GI cancer).</a:t>
            </a:r>
          </a:p>
        </p:txBody>
      </p:sp>
    </p:spTree>
    <p:extLst>
      <p:ext uri="{BB962C8B-B14F-4D97-AF65-F5344CB8AC3E}">
        <p14:creationId xmlns:p14="http://schemas.microsoft.com/office/powerpoint/2010/main" val="29674465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C33F0-8E0E-49ED-6873-A43C7DF66208}"/>
              </a:ext>
            </a:extLst>
          </p:cNvPr>
          <p:cNvSpPr>
            <a:spLocks noGrp="1"/>
          </p:cNvSpPr>
          <p:nvPr>
            <p:ph type="title"/>
          </p:nvPr>
        </p:nvSpPr>
        <p:spPr/>
        <p:txBody>
          <a:bodyPr/>
          <a:lstStyle/>
          <a:p>
            <a:endParaRPr lang="fa-IR"/>
          </a:p>
        </p:txBody>
      </p:sp>
      <p:pic>
        <p:nvPicPr>
          <p:cNvPr id="5" name="Content Placeholder 4">
            <a:extLst>
              <a:ext uri="{FF2B5EF4-FFF2-40B4-BE49-F238E27FC236}">
                <a16:creationId xmlns:a16="http://schemas.microsoft.com/office/drawing/2014/main" id="{FD30A726-A22B-30B9-974F-8D9DAC2E2CC1}"/>
              </a:ext>
            </a:extLst>
          </p:cNvPr>
          <p:cNvPicPr>
            <a:picLocks noGrp="1" noChangeAspect="1"/>
          </p:cNvPicPr>
          <p:nvPr>
            <p:ph idx="1"/>
          </p:nvPr>
        </p:nvPicPr>
        <p:blipFill>
          <a:blip r:embed="rId2"/>
          <a:stretch>
            <a:fillRect/>
          </a:stretch>
        </p:blipFill>
        <p:spPr>
          <a:xfrm>
            <a:off x="200026" y="328613"/>
            <a:ext cx="11701462" cy="6257925"/>
          </a:xfrm>
        </p:spPr>
      </p:pic>
    </p:spTree>
    <p:extLst>
      <p:ext uri="{BB962C8B-B14F-4D97-AF65-F5344CB8AC3E}">
        <p14:creationId xmlns:p14="http://schemas.microsoft.com/office/powerpoint/2010/main" val="29452177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8E86D-E681-25D8-F574-525BDFA3C59A}"/>
              </a:ext>
            </a:extLst>
          </p:cNvPr>
          <p:cNvSpPr>
            <a:spLocks noGrp="1"/>
          </p:cNvSpPr>
          <p:nvPr>
            <p:ph type="title"/>
          </p:nvPr>
        </p:nvSpPr>
        <p:spPr/>
        <p:txBody>
          <a:bodyPr/>
          <a:lstStyle/>
          <a:p>
            <a:endParaRPr lang="fa-IR"/>
          </a:p>
        </p:txBody>
      </p:sp>
      <p:sp>
        <p:nvSpPr>
          <p:cNvPr id="3" name="Content Placeholder 2">
            <a:extLst>
              <a:ext uri="{FF2B5EF4-FFF2-40B4-BE49-F238E27FC236}">
                <a16:creationId xmlns:a16="http://schemas.microsoft.com/office/drawing/2014/main" id="{F7A0D915-CBBB-B265-806D-0D1598CE4D42}"/>
              </a:ext>
            </a:extLst>
          </p:cNvPr>
          <p:cNvSpPr>
            <a:spLocks noGrp="1"/>
          </p:cNvSpPr>
          <p:nvPr>
            <p:ph idx="1"/>
          </p:nvPr>
        </p:nvSpPr>
        <p:spPr>
          <a:xfrm>
            <a:off x="371475" y="2071688"/>
            <a:ext cx="11358563" cy="4643437"/>
          </a:xfrm>
        </p:spPr>
        <p:txBody>
          <a:bodyPr>
            <a:normAutofit/>
          </a:bodyPr>
          <a:lstStyle/>
          <a:p>
            <a:pPr marL="0" indent="0" algn="l" rtl="0">
              <a:lnSpc>
                <a:spcPct val="150000"/>
              </a:lnSpc>
              <a:buNone/>
            </a:pPr>
            <a:r>
              <a:rPr lang="en-US" sz="2800" dirty="0"/>
              <a:t>In sensitivity analyses, excluding individuals with GI surgeries , with bowel resections, or surgeries known to be associated with BAD (i.e., small bowel resection and right-sided hemicolectomy),the ORs were not altered substantially Similarly , when excluding surgeries known to be associated with BAD, the cumulative incidence of GI cancer 6 years after study entry was 1.3% in individuals with BAD and 1.0% in the matched population.</a:t>
            </a:r>
            <a:endParaRPr lang="fa-IR" sz="2800" dirty="0"/>
          </a:p>
        </p:txBody>
      </p:sp>
    </p:spTree>
    <p:extLst>
      <p:ext uri="{BB962C8B-B14F-4D97-AF65-F5344CB8AC3E}">
        <p14:creationId xmlns:p14="http://schemas.microsoft.com/office/powerpoint/2010/main" val="14287121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79E40-9915-3D8E-D993-934B045BE6A8}"/>
              </a:ext>
            </a:extLst>
          </p:cNvPr>
          <p:cNvSpPr>
            <a:spLocks noGrp="1"/>
          </p:cNvSpPr>
          <p:nvPr>
            <p:ph type="title"/>
          </p:nvPr>
        </p:nvSpPr>
        <p:spPr/>
        <p:txBody>
          <a:bodyPr/>
          <a:lstStyle/>
          <a:p>
            <a:endParaRPr lang="fa-IR"/>
          </a:p>
        </p:txBody>
      </p:sp>
      <p:pic>
        <p:nvPicPr>
          <p:cNvPr id="5" name="Content Placeholder 4">
            <a:extLst>
              <a:ext uri="{FF2B5EF4-FFF2-40B4-BE49-F238E27FC236}">
                <a16:creationId xmlns:a16="http://schemas.microsoft.com/office/drawing/2014/main" id="{507EF440-9B20-BC8A-7DAF-F8553A2A2ED3}"/>
              </a:ext>
            </a:extLst>
          </p:cNvPr>
          <p:cNvPicPr>
            <a:picLocks noGrp="1" noChangeAspect="1"/>
          </p:cNvPicPr>
          <p:nvPr>
            <p:ph idx="1"/>
          </p:nvPr>
        </p:nvPicPr>
        <p:blipFill>
          <a:blip r:embed="rId2"/>
          <a:stretch>
            <a:fillRect/>
          </a:stretch>
        </p:blipFill>
        <p:spPr>
          <a:xfrm>
            <a:off x="171450" y="100013"/>
            <a:ext cx="11730038" cy="6757987"/>
          </a:xfrm>
        </p:spPr>
      </p:pic>
    </p:spTree>
    <p:extLst>
      <p:ext uri="{BB962C8B-B14F-4D97-AF65-F5344CB8AC3E}">
        <p14:creationId xmlns:p14="http://schemas.microsoft.com/office/powerpoint/2010/main" val="16144469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754E1-7585-5929-22ED-DC4E8E71BF9D}"/>
              </a:ext>
            </a:extLst>
          </p:cNvPr>
          <p:cNvSpPr>
            <a:spLocks noGrp="1"/>
          </p:cNvSpPr>
          <p:nvPr>
            <p:ph type="title"/>
          </p:nvPr>
        </p:nvSpPr>
        <p:spPr/>
        <p:txBody>
          <a:bodyPr/>
          <a:lstStyle/>
          <a:p>
            <a:r>
              <a:rPr lang="en-US" dirty="0"/>
              <a:t>DISCUSSION</a:t>
            </a:r>
            <a:endParaRPr lang="fa-IR" dirty="0"/>
          </a:p>
        </p:txBody>
      </p:sp>
      <p:sp>
        <p:nvSpPr>
          <p:cNvPr id="3" name="Content Placeholder 2">
            <a:extLst>
              <a:ext uri="{FF2B5EF4-FFF2-40B4-BE49-F238E27FC236}">
                <a16:creationId xmlns:a16="http://schemas.microsoft.com/office/drawing/2014/main" id="{5B3634C0-1BAC-96CD-CF2A-9F915A1A5F70}"/>
              </a:ext>
            </a:extLst>
          </p:cNvPr>
          <p:cNvSpPr>
            <a:spLocks noGrp="1"/>
          </p:cNvSpPr>
          <p:nvPr>
            <p:ph idx="1"/>
          </p:nvPr>
        </p:nvSpPr>
        <p:spPr/>
        <p:txBody>
          <a:bodyPr/>
          <a:lstStyle/>
          <a:p>
            <a:endParaRPr lang="fa-IR" dirty="0"/>
          </a:p>
        </p:txBody>
      </p:sp>
    </p:spTree>
    <p:extLst>
      <p:ext uri="{BB962C8B-B14F-4D97-AF65-F5344CB8AC3E}">
        <p14:creationId xmlns:p14="http://schemas.microsoft.com/office/powerpoint/2010/main" val="196848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09E68-BD08-051B-F198-F48B93BE1F64}"/>
              </a:ext>
            </a:extLst>
          </p:cNvPr>
          <p:cNvSpPr>
            <a:spLocks noGrp="1"/>
          </p:cNvSpPr>
          <p:nvPr>
            <p:ph type="title"/>
          </p:nvPr>
        </p:nvSpPr>
        <p:spPr/>
        <p:txBody>
          <a:bodyPr/>
          <a:lstStyle/>
          <a:p>
            <a:endParaRPr lang="fa-IR"/>
          </a:p>
        </p:txBody>
      </p:sp>
      <p:sp>
        <p:nvSpPr>
          <p:cNvPr id="3" name="Content Placeholder 2">
            <a:extLst>
              <a:ext uri="{FF2B5EF4-FFF2-40B4-BE49-F238E27FC236}">
                <a16:creationId xmlns:a16="http://schemas.microsoft.com/office/drawing/2014/main" id="{D8D0D5FC-28A2-B8A4-C982-017FA0B42762}"/>
              </a:ext>
            </a:extLst>
          </p:cNvPr>
          <p:cNvSpPr>
            <a:spLocks noGrp="1"/>
          </p:cNvSpPr>
          <p:nvPr>
            <p:ph idx="1"/>
          </p:nvPr>
        </p:nvSpPr>
        <p:spPr>
          <a:xfrm>
            <a:off x="680321" y="2114550"/>
            <a:ext cx="10092454" cy="3821639"/>
          </a:xfrm>
        </p:spPr>
        <p:txBody>
          <a:bodyPr>
            <a:normAutofit/>
          </a:bodyPr>
          <a:lstStyle/>
          <a:p>
            <a:pPr marL="0" indent="0" algn="l" rtl="0">
              <a:lnSpc>
                <a:spcPct val="100000"/>
              </a:lnSpc>
              <a:buNone/>
            </a:pPr>
            <a:r>
              <a:rPr lang="en-US" sz="4400" dirty="0"/>
              <a:t>These are caused by a pathological spill-over of bile acids to the colon because of excessive hepatic bile acid production and/or a reduced intestinal bile acid absorption</a:t>
            </a:r>
            <a:endParaRPr lang="fa-IR" sz="4400" dirty="0"/>
          </a:p>
        </p:txBody>
      </p:sp>
    </p:spTree>
    <p:extLst>
      <p:ext uri="{BB962C8B-B14F-4D97-AF65-F5344CB8AC3E}">
        <p14:creationId xmlns:p14="http://schemas.microsoft.com/office/powerpoint/2010/main" val="1830473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6763A-83CA-CB40-7CC6-F22D574532CD}"/>
              </a:ext>
            </a:extLst>
          </p:cNvPr>
          <p:cNvSpPr>
            <a:spLocks noGrp="1"/>
          </p:cNvSpPr>
          <p:nvPr>
            <p:ph type="title"/>
          </p:nvPr>
        </p:nvSpPr>
        <p:spPr/>
        <p:txBody>
          <a:bodyPr/>
          <a:lstStyle/>
          <a:p>
            <a:endParaRPr lang="fa-IR"/>
          </a:p>
        </p:txBody>
      </p:sp>
      <p:sp>
        <p:nvSpPr>
          <p:cNvPr id="3" name="Content Placeholder 2">
            <a:extLst>
              <a:ext uri="{FF2B5EF4-FFF2-40B4-BE49-F238E27FC236}">
                <a16:creationId xmlns:a16="http://schemas.microsoft.com/office/drawing/2014/main" id="{02296CE5-F914-BA4D-3122-ED640509B2E6}"/>
              </a:ext>
            </a:extLst>
          </p:cNvPr>
          <p:cNvSpPr>
            <a:spLocks noGrp="1"/>
          </p:cNvSpPr>
          <p:nvPr>
            <p:ph idx="1"/>
          </p:nvPr>
        </p:nvSpPr>
        <p:spPr>
          <a:xfrm>
            <a:off x="285750" y="2100263"/>
            <a:ext cx="11558588" cy="4229100"/>
          </a:xfrm>
        </p:spPr>
        <p:txBody>
          <a:bodyPr>
            <a:normAutofit/>
          </a:bodyPr>
          <a:lstStyle/>
          <a:p>
            <a:pPr marL="0" indent="0" algn="l" rtl="0">
              <a:lnSpc>
                <a:spcPct val="150000"/>
              </a:lnSpc>
              <a:buNone/>
            </a:pPr>
            <a:r>
              <a:rPr lang="en-US" sz="3200" dirty="0"/>
              <a:t>The major finding of this study is that individuals diagnosed with BAD had a 31% increased cumulative incidence of total GI cancers during a 6-year period from diagnosis compared with an age- and sex-matched control population followed for a similar period.</a:t>
            </a:r>
            <a:endParaRPr lang="fa-IR" sz="3200" dirty="0"/>
          </a:p>
        </p:txBody>
      </p:sp>
    </p:spTree>
    <p:extLst>
      <p:ext uri="{BB962C8B-B14F-4D97-AF65-F5344CB8AC3E}">
        <p14:creationId xmlns:p14="http://schemas.microsoft.com/office/powerpoint/2010/main" val="2541772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B7AB9-3074-F018-1971-9BCDD3FC1DC1}"/>
              </a:ext>
            </a:extLst>
          </p:cNvPr>
          <p:cNvSpPr>
            <a:spLocks noGrp="1"/>
          </p:cNvSpPr>
          <p:nvPr>
            <p:ph type="title"/>
          </p:nvPr>
        </p:nvSpPr>
        <p:spPr/>
        <p:txBody>
          <a:bodyPr/>
          <a:lstStyle/>
          <a:p>
            <a:endParaRPr lang="fa-IR"/>
          </a:p>
        </p:txBody>
      </p:sp>
      <p:sp>
        <p:nvSpPr>
          <p:cNvPr id="3" name="Content Placeholder 2">
            <a:extLst>
              <a:ext uri="{FF2B5EF4-FFF2-40B4-BE49-F238E27FC236}">
                <a16:creationId xmlns:a16="http://schemas.microsoft.com/office/drawing/2014/main" id="{727CE7EB-2DFB-087B-AE46-04183C7E3AF0}"/>
              </a:ext>
            </a:extLst>
          </p:cNvPr>
          <p:cNvSpPr>
            <a:spLocks noGrp="1"/>
          </p:cNvSpPr>
          <p:nvPr>
            <p:ph idx="1"/>
          </p:nvPr>
        </p:nvSpPr>
        <p:spPr>
          <a:xfrm>
            <a:off x="342900" y="2336872"/>
            <a:ext cx="11344275" cy="4121077"/>
          </a:xfrm>
        </p:spPr>
        <p:txBody>
          <a:bodyPr>
            <a:normAutofit/>
          </a:bodyPr>
          <a:lstStyle/>
          <a:p>
            <a:pPr marL="0" indent="0" algn="just" rtl="0">
              <a:lnSpc>
                <a:spcPct val="150000"/>
              </a:lnSpc>
              <a:buNone/>
            </a:pPr>
            <a:r>
              <a:rPr lang="en-US" sz="3200" dirty="0"/>
              <a:t>Furthermore, compared with the control population, increased ORs of total GI cancers as well as of colon cancer, rectal cancer, anal cancer, and pancreas cancer were observed both 8 and 15 years before diagnosis in individuals with BAD</a:t>
            </a:r>
            <a:endParaRPr lang="fa-IR" sz="3200" dirty="0"/>
          </a:p>
        </p:txBody>
      </p:sp>
    </p:spTree>
    <p:extLst>
      <p:ext uri="{BB962C8B-B14F-4D97-AF65-F5344CB8AC3E}">
        <p14:creationId xmlns:p14="http://schemas.microsoft.com/office/powerpoint/2010/main" val="40593652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39CAE-9175-DCD4-62DB-B1B44972FC40}"/>
              </a:ext>
            </a:extLst>
          </p:cNvPr>
          <p:cNvSpPr>
            <a:spLocks noGrp="1"/>
          </p:cNvSpPr>
          <p:nvPr>
            <p:ph type="title"/>
          </p:nvPr>
        </p:nvSpPr>
        <p:spPr/>
        <p:txBody>
          <a:bodyPr/>
          <a:lstStyle/>
          <a:p>
            <a:endParaRPr lang="fa-IR"/>
          </a:p>
        </p:txBody>
      </p:sp>
      <p:sp>
        <p:nvSpPr>
          <p:cNvPr id="3" name="Content Placeholder 2">
            <a:extLst>
              <a:ext uri="{FF2B5EF4-FFF2-40B4-BE49-F238E27FC236}">
                <a16:creationId xmlns:a16="http://schemas.microsoft.com/office/drawing/2014/main" id="{09EB3328-0F09-6921-0813-CBF1A7EEB645}"/>
              </a:ext>
            </a:extLst>
          </p:cNvPr>
          <p:cNvSpPr>
            <a:spLocks noGrp="1"/>
          </p:cNvSpPr>
          <p:nvPr>
            <p:ph idx="1"/>
          </p:nvPr>
        </p:nvSpPr>
        <p:spPr>
          <a:xfrm>
            <a:off x="680321" y="2114550"/>
            <a:ext cx="10621092" cy="4300538"/>
          </a:xfrm>
        </p:spPr>
        <p:txBody>
          <a:bodyPr>
            <a:normAutofit/>
          </a:bodyPr>
          <a:lstStyle/>
          <a:p>
            <a:pPr marL="0" indent="0" algn="l" rtl="0">
              <a:lnSpc>
                <a:spcPct val="150000"/>
              </a:lnSpc>
              <a:buNone/>
            </a:pPr>
            <a:r>
              <a:rPr lang="en-US" sz="2800" dirty="0"/>
              <a:t> Since this test was not available in Denmark before 2003 and was not widely used in the first years after its introduction, most BAD diagnoses were registered from 2010 onward. This allowed for a follow-up period of up to 11 years. This may be considered a relatively short time in the context of the slow development of several GI cancers.</a:t>
            </a:r>
            <a:endParaRPr lang="fa-IR" sz="2800" dirty="0"/>
          </a:p>
        </p:txBody>
      </p:sp>
    </p:spTree>
    <p:extLst>
      <p:ext uri="{BB962C8B-B14F-4D97-AF65-F5344CB8AC3E}">
        <p14:creationId xmlns:p14="http://schemas.microsoft.com/office/powerpoint/2010/main" val="34765435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D42CA-616F-95F9-1860-CCA554117EDC}"/>
              </a:ext>
            </a:extLst>
          </p:cNvPr>
          <p:cNvSpPr>
            <a:spLocks noGrp="1"/>
          </p:cNvSpPr>
          <p:nvPr>
            <p:ph type="title"/>
          </p:nvPr>
        </p:nvSpPr>
        <p:spPr/>
        <p:txBody>
          <a:bodyPr/>
          <a:lstStyle/>
          <a:p>
            <a:endParaRPr lang="fa-IR"/>
          </a:p>
        </p:txBody>
      </p:sp>
      <p:sp>
        <p:nvSpPr>
          <p:cNvPr id="3" name="Content Placeholder 2">
            <a:extLst>
              <a:ext uri="{FF2B5EF4-FFF2-40B4-BE49-F238E27FC236}">
                <a16:creationId xmlns:a16="http://schemas.microsoft.com/office/drawing/2014/main" id="{A6F0FC46-0B1E-CCC4-109E-67A4F13F21DA}"/>
              </a:ext>
            </a:extLst>
          </p:cNvPr>
          <p:cNvSpPr>
            <a:spLocks noGrp="1"/>
          </p:cNvSpPr>
          <p:nvPr>
            <p:ph idx="1"/>
          </p:nvPr>
        </p:nvSpPr>
        <p:spPr>
          <a:xfrm>
            <a:off x="342901" y="1971674"/>
            <a:ext cx="11544300" cy="4629151"/>
          </a:xfrm>
        </p:spPr>
        <p:txBody>
          <a:bodyPr>
            <a:normAutofit fontScale="92500" lnSpcReduction="10000"/>
          </a:bodyPr>
          <a:lstStyle/>
          <a:p>
            <a:pPr marL="0" indent="0" algn="l" rtl="0">
              <a:lnSpc>
                <a:spcPct val="150000"/>
              </a:lnSpc>
              <a:buNone/>
            </a:pPr>
            <a:r>
              <a:rPr lang="en-US" sz="2800" dirty="0"/>
              <a:t>Only 79 individuals in the BAD population (1.5%) and 620 individuals in the control population (1.2%) were diagnosed with GI cancer after study entry. Furthermore, death was a competing risk to GI cancer and differed between matches and patients because 4.9% of matches and 5.8% of the individuals with BAD had died 6 years after study entry (without GI cancer). Hence, the numbers were too small to evaluate the risk of GI cancers after BAD diagnosis, although the results indicate an increased risk in the BAD population.</a:t>
            </a:r>
            <a:endParaRPr lang="fa-IR" sz="2800" dirty="0"/>
          </a:p>
        </p:txBody>
      </p:sp>
    </p:spTree>
    <p:extLst>
      <p:ext uri="{BB962C8B-B14F-4D97-AF65-F5344CB8AC3E}">
        <p14:creationId xmlns:p14="http://schemas.microsoft.com/office/powerpoint/2010/main" val="14436760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7A9CE-5352-1A47-E654-17439C0A6173}"/>
              </a:ext>
            </a:extLst>
          </p:cNvPr>
          <p:cNvSpPr>
            <a:spLocks noGrp="1"/>
          </p:cNvSpPr>
          <p:nvPr>
            <p:ph type="title"/>
          </p:nvPr>
        </p:nvSpPr>
        <p:spPr/>
        <p:txBody>
          <a:bodyPr/>
          <a:lstStyle/>
          <a:p>
            <a:endParaRPr lang="fa-IR"/>
          </a:p>
        </p:txBody>
      </p:sp>
      <p:sp>
        <p:nvSpPr>
          <p:cNvPr id="3" name="Content Placeholder 2">
            <a:extLst>
              <a:ext uri="{FF2B5EF4-FFF2-40B4-BE49-F238E27FC236}">
                <a16:creationId xmlns:a16="http://schemas.microsoft.com/office/drawing/2014/main" id="{93FC1ED4-7105-8E53-C35E-21439039F4F3}"/>
              </a:ext>
            </a:extLst>
          </p:cNvPr>
          <p:cNvSpPr>
            <a:spLocks noGrp="1"/>
          </p:cNvSpPr>
          <p:nvPr>
            <p:ph idx="1"/>
          </p:nvPr>
        </p:nvSpPr>
        <p:spPr>
          <a:xfrm>
            <a:off x="680321" y="2336872"/>
            <a:ext cx="10392492" cy="4292527"/>
          </a:xfrm>
        </p:spPr>
        <p:txBody>
          <a:bodyPr>
            <a:normAutofit/>
          </a:bodyPr>
          <a:lstStyle/>
          <a:p>
            <a:pPr marL="0" indent="0" algn="l" rtl="0">
              <a:lnSpc>
                <a:spcPct val="150000"/>
              </a:lnSpc>
              <a:buNone/>
            </a:pPr>
            <a:r>
              <a:rPr lang="en-US" sz="2800" dirty="0"/>
              <a:t>Adopting a retrospective view (either 8 or 15 years before study entry), we observed high ORs for total GI cancer and every subtype (with high enough numbers to report) in the BAD population ranging from 3.5 to 10 compared with controls. These findings emphasize a strong association between BAD diagnosis and GI cancer diagnoses</a:t>
            </a:r>
            <a:endParaRPr lang="fa-IR" sz="2800" dirty="0"/>
          </a:p>
        </p:txBody>
      </p:sp>
    </p:spTree>
    <p:extLst>
      <p:ext uri="{BB962C8B-B14F-4D97-AF65-F5344CB8AC3E}">
        <p14:creationId xmlns:p14="http://schemas.microsoft.com/office/powerpoint/2010/main" val="1060801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361B7-D79B-646B-F7D2-0BD65ACB2822}"/>
              </a:ext>
            </a:extLst>
          </p:cNvPr>
          <p:cNvSpPr>
            <a:spLocks noGrp="1"/>
          </p:cNvSpPr>
          <p:nvPr>
            <p:ph type="title"/>
          </p:nvPr>
        </p:nvSpPr>
        <p:spPr/>
        <p:txBody>
          <a:bodyPr/>
          <a:lstStyle/>
          <a:p>
            <a:endParaRPr lang="fa-IR"/>
          </a:p>
        </p:txBody>
      </p:sp>
      <p:sp>
        <p:nvSpPr>
          <p:cNvPr id="3" name="Content Placeholder 2">
            <a:extLst>
              <a:ext uri="{FF2B5EF4-FFF2-40B4-BE49-F238E27FC236}">
                <a16:creationId xmlns:a16="http://schemas.microsoft.com/office/drawing/2014/main" id="{8E0E0C52-4CB2-BA3C-639D-348D8C08AC15}"/>
              </a:ext>
            </a:extLst>
          </p:cNvPr>
          <p:cNvSpPr>
            <a:spLocks noGrp="1"/>
          </p:cNvSpPr>
          <p:nvPr>
            <p:ph idx="1"/>
          </p:nvPr>
        </p:nvSpPr>
        <p:spPr>
          <a:xfrm>
            <a:off x="242888" y="1943100"/>
            <a:ext cx="11658600" cy="4700588"/>
          </a:xfrm>
        </p:spPr>
        <p:txBody>
          <a:bodyPr>
            <a:normAutofit/>
          </a:bodyPr>
          <a:lstStyle/>
          <a:p>
            <a:pPr marL="0" indent="0" algn="l" rtl="0">
              <a:lnSpc>
                <a:spcPct val="100000"/>
              </a:lnSpc>
              <a:buNone/>
            </a:pPr>
            <a:r>
              <a:rPr lang="en-US" sz="2800" dirty="0"/>
              <a:t>Importantly, excluding individuals with relevant surgeries did not alter these findings highlighting that the high ORs are not driven by previous surgeries known to be associated with BAD. </a:t>
            </a:r>
          </a:p>
          <a:p>
            <a:pPr marL="0" indent="0" algn="l" rtl="0">
              <a:lnSpc>
                <a:spcPct val="100000"/>
              </a:lnSpc>
              <a:buNone/>
            </a:pPr>
            <a:r>
              <a:rPr lang="en-US" sz="2800" dirty="0"/>
              <a:t>As many individuals suffering from BAD go undiagnosed for years, sometimes decades, thus, are exposed long-term to high levels of cancer promoting bile acids, we find it likely that BAD increases the risk of GI cancers. </a:t>
            </a:r>
          </a:p>
          <a:p>
            <a:pPr marL="0" indent="0" algn="l" rtl="0">
              <a:lnSpc>
                <a:spcPct val="100000"/>
              </a:lnSpc>
              <a:buNone/>
            </a:pPr>
            <a:r>
              <a:rPr lang="en-US" sz="2800" dirty="0"/>
              <a:t>Future research on a potential causal link between BAD and GI cancer should also take into consideration that cancer treatment such as radiation therapy is a known risk factor for developing BAD </a:t>
            </a:r>
            <a:endParaRPr lang="fa-IR" sz="2800" dirty="0"/>
          </a:p>
        </p:txBody>
      </p:sp>
    </p:spTree>
    <p:extLst>
      <p:ext uri="{BB962C8B-B14F-4D97-AF65-F5344CB8AC3E}">
        <p14:creationId xmlns:p14="http://schemas.microsoft.com/office/powerpoint/2010/main" val="87122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5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1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1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25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1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1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E1F03-25D3-D4CD-24FB-FBD812B67105}"/>
              </a:ext>
            </a:extLst>
          </p:cNvPr>
          <p:cNvSpPr>
            <a:spLocks noGrp="1"/>
          </p:cNvSpPr>
          <p:nvPr>
            <p:ph type="title"/>
          </p:nvPr>
        </p:nvSpPr>
        <p:spPr/>
        <p:txBody>
          <a:bodyPr/>
          <a:lstStyle/>
          <a:p>
            <a:endParaRPr lang="fa-IR"/>
          </a:p>
        </p:txBody>
      </p:sp>
      <p:sp>
        <p:nvSpPr>
          <p:cNvPr id="3" name="Content Placeholder 2">
            <a:extLst>
              <a:ext uri="{FF2B5EF4-FFF2-40B4-BE49-F238E27FC236}">
                <a16:creationId xmlns:a16="http://schemas.microsoft.com/office/drawing/2014/main" id="{BFC16D37-A03D-BAD6-E422-3E3A350A7516}"/>
              </a:ext>
            </a:extLst>
          </p:cNvPr>
          <p:cNvSpPr>
            <a:spLocks noGrp="1"/>
          </p:cNvSpPr>
          <p:nvPr>
            <p:ph idx="1"/>
          </p:nvPr>
        </p:nvSpPr>
        <p:spPr>
          <a:xfrm>
            <a:off x="680321" y="2336873"/>
            <a:ext cx="10606804" cy="3599316"/>
          </a:xfrm>
        </p:spPr>
        <p:txBody>
          <a:bodyPr>
            <a:normAutofit/>
          </a:bodyPr>
          <a:lstStyle/>
          <a:p>
            <a:pPr marL="0" indent="0" algn="l" rtl="0">
              <a:lnSpc>
                <a:spcPct val="150000"/>
              </a:lnSpc>
              <a:buNone/>
            </a:pPr>
            <a:r>
              <a:rPr lang="en-US" sz="3200" dirty="0"/>
              <a:t>Nevertheless, the strong associations described in this study warrant increased awareness of preventive measures and early disease detection in people suffering from BAD.</a:t>
            </a:r>
            <a:endParaRPr lang="fa-IR" sz="3200" dirty="0"/>
          </a:p>
        </p:txBody>
      </p:sp>
    </p:spTree>
    <p:extLst>
      <p:ext uri="{BB962C8B-B14F-4D97-AF65-F5344CB8AC3E}">
        <p14:creationId xmlns:p14="http://schemas.microsoft.com/office/powerpoint/2010/main" val="3066629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xEl>
                                              <p:pRg st="0" end="0"/>
                                            </p:txEl>
                                          </p:spTgt>
                                        </p:tgtEl>
                                        <p:attrNameLst>
                                          <p:attrName>ppt_x</p:attrName>
                                          <p:attrName>ppt_y</p:attrName>
                                        </p:attrNameLst>
                                      </p:cBhvr>
                                    </p:animMotion>
                                    <p:animRot by="1500000">
                                      <p:cBhvr>
                                        <p:cTn id="7" dur="125" fill="hold">
                                          <p:stCondLst>
                                            <p:cond delay="0"/>
                                          </p:stCondLst>
                                        </p:cTn>
                                        <p:tgtEl>
                                          <p:spTgt spid="3">
                                            <p:txEl>
                                              <p:pRg st="0" end="0"/>
                                            </p:txEl>
                                          </p:spTgt>
                                        </p:tgtEl>
                                        <p:attrNameLst>
                                          <p:attrName>r</p:attrName>
                                        </p:attrNameLst>
                                      </p:cBhvr>
                                    </p:animRot>
                                    <p:animRot by="-1500000">
                                      <p:cBhvr>
                                        <p:cTn id="8" dur="125" fill="hold">
                                          <p:stCondLst>
                                            <p:cond delay="125"/>
                                          </p:stCondLst>
                                        </p:cTn>
                                        <p:tgtEl>
                                          <p:spTgt spid="3">
                                            <p:txEl>
                                              <p:pRg st="0" end="0"/>
                                            </p:txEl>
                                          </p:spTgt>
                                        </p:tgtEl>
                                        <p:attrNameLst>
                                          <p:attrName>r</p:attrName>
                                        </p:attrNameLst>
                                      </p:cBhvr>
                                    </p:animRot>
                                    <p:animRot by="-1500000">
                                      <p:cBhvr>
                                        <p:cTn id="9" dur="125" fill="hold">
                                          <p:stCondLst>
                                            <p:cond delay="250"/>
                                          </p:stCondLst>
                                        </p:cTn>
                                        <p:tgtEl>
                                          <p:spTgt spid="3">
                                            <p:txEl>
                                              <p:pRg st="0" end="0"/>
                                            </p:txEl>
                                          </p:spTgt>
                                        </p:tgtEl>
                                        <p:attrNameLst>
                                          <p:attrName>r</p:attrName>
                                        </p:attrNameLst>
                                      </p:cBhvr>
                                    </p:animRot>
                                    <p:animRot by="1500000">
                                      <p:cBhvr>
                                        <p:cTn id="10" dur="125" fill="hold">
                                          <p:stCondLst>
                                            <p:cond delay="375"/>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22278-0284-98BF-C376-FCBDD17A0958}"/>
              </a:ext>
            </a:extLst>
          </p:cNvPr>
          <p:cNvSpPr>
            <a:spLocks noGrp="1"/>
          </p:cNvSpPr>
          <p:nvPr>
            <p:ph type="title"/>
          </p:nvPr>
        </p:nvSpPr>
        <p:spPr/>
        <p:txBody>
          <a:bodyPr/>
          <a:lstStyle/>
          <a:p>
            <a:endParaRPr lang="fa-IR"/>
          </a:p>
        </p:txBody>
      </p:sp>
      <p:sp>
        <p:nvSpPr>
          <p:cNvPr id="3" name="Content Placeholder 2">
            <a:extLst>
              <a:ext uri="{FF2B5EF4-FFF2-40B4-BE49-F238E27FC236}">
                <a16:creationId xmlns:a16="http://schemas.microsoft.com/office/drawing/2014/main" id="{083F8480-27D5-B782-474A-3EE0D65B49AD}"/>
              </a:ext>
            </a:extLst>
          </p:cNvPr>
          <p:cNvSpPr>
            <a:spLocks noGrp="1"/>
          </p:cNvSpPr>
          <p:nvPr>
            <p:ph idx="1"/>
          </p:nvPr>
        </p:nvSpPr>
        <p:spPr>
          <a:xfrm>
            <a:off x="414339" y="2643188"/>
            <a:ext cx="11201400" cy="3714749"/>
          </a:xfrm>
        </p:spPr>
        <p:txBody>
          <a:bodyPr>
            <a:normAutofit/>
          </a:bodyPr>
          <a:lstStyle/>
          <a:p>
            <a:pPr marL="0" indent="0" algn="l" rtl="0">
              <a:lnSpc>
                <a:spcPct val="150000"/>
              </a:lnSpc>
              <a:buNone/>
            </a:pPr>
            <a:r>
              <a:rPr lang="en-US" sz="4000" dirty="0"/>
              <a:t>The completeness of the nationwide Danish registries and the ability to cross-link data in a variety of registries are strengths of this study. </a:t>
            </a:r>
            <a:endParaRPr lang="fa-IR" sz="4000" dirty="0"/>
          </a:p>
        </p:txBody>
      </p:sp>
    </p:spTree>
    <p:extLst>
      <p:ext uri="{BB962C8B-B14F-4D97-AF65-F5344CB8AC3E}">
        <p14:creationId xmlns:p14="http://schemas.microsoft.com/office/powerpoint/2010/main" val="1685047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3">
                                            <p:txEl>
                                              <p:pRg st="0" end="0"/>
                                            </p:txEl>
                                          </p:spTgt>
                                        </p:tgtEl>
                                        <p:attrNameLst>
                                          <p:attrName>r</p:attrName>
                                        </p:attrNameLst>
                                      </p:cBhvr>
                                    </p:animRot>
                                    <p:animRot by="-240000">
                                      <p:cBhvr>
                                        <p:cTn id="7" dur="200" fill="hold">
                                          <p:stCondLst>
                                            <p:cond delay="200"/>
                                          </p:stCondLst>
                                        </p:cTn>
                                        <p:tgtEl>
                                          <p:spTgt spid="3">
                                            <p:txEl>
                                              <p:pRg st="0" end="0"/>
                                            </p:txEl>
                                          </p:spTgt>
                                        </p:tgtEl>
                                        <p:attrNameLst>
                                          <p:attrName>r</p:attrName>
                                        </p:attrNameLst>
                                      </p:cBhvr>
                                    </p:animRot>
                                    <p:animRot by="240000">
                                      <p:cBhvr>
                                        <p:cTn id="8" dur="200" fill="hold">
                                          <p:stCondLst>
                                            <p:cond delay="400"/>
                                          </p:stCondLst>
                                        </p:cTn>
                                        <p:tgtEl>
                                          <p:spTgt spid="3">
                                            <p:txEl>
                                              <p:pRg st="0" end="0"/>
                                            </p:txEl>
                                          </p:spTgt>
                                        </p:tgtEl>
                                        <p:attrNameLst>
                                          <p:attrName>r</p:attrName>
                                        </p:attrNameLst>
                                      </p:cBhvr>
                                    </p:animRot>
                                    <p:animRot by="-240000">
                                      <p:cBhvr>
                                        <p:cTn id="9" dur="200" fill="hold">
                                          <p:stCondLst>
                                            <p:cond delay="600"/>
                                          </p:stCondLst>
                                        </p:cTn>
                                        <p:tgtEl>
                                          <p:spTgt spid="3">
                                            <p:txEl>
                                              <p:pRg st="0" end="0"/>
                                            </p:txEl>
                                          </p:spTgt>
                                        </p:tgtEl>
                                        <p:attrNameLst>
                                          <p:attrName>r</p:attrName>
                                        </p:attrNameLst>
                                      </p:cBhvr>
                                    </p:animRot>
                                    <p:animRot by="120000">
                                      <p:cBhvr>
                                        <p:cTn id="10" dur="200" fill="hold">
                                          <p:stCondLst>
                                            <p:cond delay="800"/>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5AF0B-1FFE-80F1-1B6A-5782F80435A8}"/>
              </a:ext>
            </a:extLst>
          </p:cNvPr>
          <p:cNvSpPr>
            <a:spLocks noGrp="1"/>
          </p:cNvSpPr>
          <p:nvPr>
            <p:ph type="title"/>
          </p:nvPr>
        </p:nvSpPr>
        <p:spPr/>
        <p:txBody>
          <a:bodyPr/>
          <a:lstStyle/>
          <a:p>
            <a:endParaRPr lang="fa-IR"/>
          </a:p>
        </p:txBody>
      </p:sp>
      <p:sp>
        <p:nvSpPr>
          <p:cNvPr id="3" name="Content Placeholder 2">
            <a:extLst>
              <a:ext uri="{FF2B5EF4-FFF2-40B4-BE49-F238E27FC236}">
                <a16:creationId xmlns:a16="http://schemas.microsoft.com/office/drawing/2014/main" id="{0FB1CFFE-BEAA-1561-97C6-DCB804B53511}"/>
              </a:ext>
            </a:extLst>
          </p:cNvPr>
          <p:cNvSpPr>
            <a:spLocks noGrp="1"/>
          </p:cNvSpPr>
          <p:nvPr>
            <p:ph idx="1"/>
          </p:nvPr>
        </p:nvSpPr>
        <p:spPr>
          <a:xfrm>
            <a:off x="680321" y="1834166"/>
            <a:ext cx="10978279" cy="4795234"/>
          </a:xfrm>
        </p:spPr>
        <p:txBody>
          <a:bodyPr>
            <a:normAutofit/>
          </a:bodyPr>
          <a:lstStyle/>
          <a:p>
            <a:pPr marL="0" indent="0" algn="l">
              <a:lnSpc>
                <a:spcPct val="150000"/>
              </a:lnSpc>
              <a:buNone/>
            </a:pPr>
            <a:r>
              <a:rPr lang="en-US" sz="2800" dirty="0"/>
              <a:t>Limitations include the short follow-up period after BAD diagnosis, as mentioned above, the low number of individuals in the BAD population , and the lack of data in the registries on relevant confounding factors, such as body mass index and smoking status. Furthermore, as in all register studies, we rely on the registration of diagnoses and procedures; hence, misclassification cannot be ruled out.</a:t>
            </a:r>
            <a:endParaRPr lang="fa-IR" sz="2800" dirty="0"/>
          </a:p>
        </p:txBody>
      </p:sp>
    </p:spTree>
    <p:extLst>
      <p:ext uri="{BB962C8B-B14F-4D97-AF65-F5344CB8AC3E}">
        <p14:creationId xmlns:p14="http://schemas.microsoft.com/office/powerpoint/2010/main" val="132447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F6A2D-81E8-6B54-EBA8-2E518C279C29}"/>
              </a:ext>
            </a:extLst>
          </p:cNvPr>
          <p:cNvSpPr>
            <a:spLocks noGrp="1"/>
          </p:cNvSpPr>
          <p:nvPr>
            <p:ph type="title"/>
          </p:nvPr>
        </p:nvSpPr>
        <p:spPr/>
        <p:txBody>
          <a:bodyPr/>
          <a:lstStyle/>
          <a:p>
            <a:endParaRPr lang="fa-IR"/>
          </a:p>
        </p:txBody>
      </p:sp>
      <p:sp>
        <p:nvSpPr>
          <p:cNvPr id="3" name="Content Placeholder 2">
            <a:extLst>
              <a:ext uri="{FF2B5EF4-FFF2-40B4-BE49-F238E27FC236}">
                <a16:creationId xmlns:a16="http://schemas.microsoft.com/office/drawing/2014/main" id="{90CD0590-6878-DB8D-BCD6-AA5931C42E3C}"/>
              </a:ext>
            </a:extLst>
          </p:cNvPr>
          <p:cNvSpPr>
            <a:spLocks noGrp="1"/>
          </p:cNvSpPr>
          <p:nvPr>
            <p:ph idx="1"/>
          </p:nvPr>
        </p:nvSpPr>
        <p:spPr>
          <a:xfrm>
            <a:off x="456841" y="2394023"/>
            <a:ext cx="10535367" cy="3599316"/>
          </a:xfrm>
        </p:spPr>
        <p:txBody>
          <a:bodyPr>
            <a:normAutofit/>
          </a:bodyPr>
          <a:lstStyle/>
          <a:p>
            <a:pPr marL="0" indent="0" algn="l" rtl="0">
              <a:lnSpc>
                <a:spcPct val="150000"/>
              </a:lnSpc>
              <a:buNone/>
            </a:pPr>
            <a:r>
              <a:rPr lang="en-US" sz="2800" dirty="0"/>
              <a:t>In conclusion, BAD is associated with an increased incidence of GI cancer warranting (</a:t>
            </a:r>
            <a:r>
              <a:rPr lang="en-US" sz="2800" dirty="0" err="1"/>
              <a:t>i</a:t>
            </a:r>
            <a:r>
              <a:rPr lang="en-US" sz="2800" dirty="0"/>
              <a:t>) increased awareness of preventive measures and early GI cancer detection among individuals suffering from BAD and (ii) research on a potential causal link between BAD and GI cancers.</a:t>
            </a:r>
            <a:endParaRPr lang="fa-IR" sz="2800" dirty="0"/>
          </a:p>
        </p:txBody>
      </p:sp>
    </p:spTree>
    <p:extLst>
      <p:ext uri="{BB962C8B-B14F-4D97-AF65-F5344CB8AC3E}">
        <p14:creationId xmlns:p14="http://schemas.microsoft.com/office/powerpoint/2010/main" val="1036076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250"/>
                                  </p:stCondLst>
                                  <p:iterate type="lt">
                                    <p:tmPct val="4000"/>
                                  </p:iterate>
                                  <p:childTnLst>
                                    <p:set>
                                      <p:cBhvr override="childStyle">
                                        <p:cTn id="6" dur="750" fill="hold"/>
                                        <p:tgtEl>
                                          <p:spTgt spid="3">
                                            <p:txEl>
                                              <p:pRg st="0" end="0"/>
                                            </p:txEl>
                                          </p:spTgt>
                                        </p:tgtEl>
                                        <p:attrNameLst>
                                          <p:attrName>style.color</p:attrName>
                                        </p:attrNameLst>
                                      </p:cBhvr>
                                      <p:to>
                                        <p:clrVal>
                                          <a:schemeClr val="accent2"/>
                                        </p:clrVal>
                                      </p:to>
                                    </p:set>
                                    <p:set>
                                      <p:cBhvr>
                                        <p:cTn id="7" dur="750" fill="hold"/>
                                        <p:tgtEl>
                                          <p:spTgt spid="3">
                                            <p:txEl>
                                              <p:pRg st="0" end="0"/>
                                            </p:txEl>
                                          </p:spTgt>
                                        </p:tgtEl>
                                        <p:attrNameLst>
                                          <p:attrName>fillcolor</p:attrName>
                                        </p:attrNameLst>
                                      </p:cBhvr>
                                      <p:to>
                                        <p:clrVal>
                                          <a:schemeClr val="accent2"/>
                                        </p:clrVal>
                                      </p:to>
                                    </p:set>
                                    <p:set>
                                      <p:cBhvr>
                                        <p:cTn id="8" dur="750" fill="hold"/>
                                        <p:tgtEl>
                                          <p:spTgt spid="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932B7-074C-E22E-9B44-C52C59BE601D}"/>
              </a:ext>
            </a:extLst>
          </p:cNvPr>
          <p:cNvSpPr>
            <a:spLocks noGrp="1"/>
          </p:cNvSpPr>
          <p:nvPr>
            <p:ph type="title"/>
          </p:nvPr>
        </p:nvSpPr>
        <p:spPr/>
        <p:txBody>
          <a:bodyPr/>
          <a:lstStyle/>
          <a:p>
            <a:endParaRPr lang="fa-IR"/>
          </a:p>
        </p:txBody>
      </p:sp>
      <p:sp>
        <p:nvSpPr>
          <p:cNvPr id="3" name="Content Placeholder 2">
            <a:extLst>
              <a:ext uri="{FF2B5EF4-FFF2-40B4-BE49-F238E27FC236}">
                <a16:creationId xmlns:a16="http://schemas.microsoft.com/office/drawing/2014/main" id="{6A7FC6AF-2B5B-8982-3BF1-10952FFB36BF}"/>
              </a:ext>
            </a:extLst>
          </p:cNvPr>
          <p:cNvSpPr>
            <a:spLocks noGrp="1"/>
          </p:cNvSpPr>
          <p:nvPr>
            <p:ph idx="1"/>
          </p:nvPr>
        </p:nvSpPr>
        <p:spPr>
          <a:xfrm>
            <a:off x="680321" y="2071688"/>
            <a:ext cx="10778254" cy="3864501"/>
          </a:xfrm>
        </p:spPr>
        <p:txBody>
          <a:bodyPr>
            <a:normAutofit/>
          </a:bodyPr>
          <a:lstStyle/>
          <a:p>
            <a:pPr marL="0" indent="0" algn="l" rtl="0">
              <a:lnSpc>
                <a:spcPct val="150000"/>
              </a:lnSpc>
              <a:buNone/>
            </a:pPr>
            <a:r>
              <a:rPr lang="en-US" sz="3600" dirty="0"/>
              <a:t>When large amounts of bile acids reach the colon, they irritate the colonic mucosa, increase the osmotic gradient, and cause colonic Contractions  resulting in the afore mentioned symptoms</a:t>
            </a:r>
            <a:endParaRPr lang="fa-IR" sz="3600" dirty="0"/>
          </a:p>
        </p:txBody>
      </p:sp>
    </p:spTree>
    <p:extLst>
      <p:ext uri="{BB962C8B-B14F-4D97-AF65-F5344CB8AC3E}">
        <p14:creationId xmlns:p14="http://schemas.microsoft.com/office/powerpoint/2010/main" val="15586581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FE30A-1BC0-91A1-F3F4-28F5A640F113}"/>
              </a:ext>
            </a:extLst>
          </p:cNvPr>
          <p:cNvSpPr>
            <a:spLocks noGrp="1"/>
          </p:cNvSpPr>
          <p:nvPr>
            <p:ph type="title"/>
          </p:nvPr>
        </p:nvSpPr>
        <p:spPr/>
        <p:txBody>
          <a:bodyPr/>
          <a:lstStyle/>
          <a:p>
            <a:r>
              <a:rPr lang="en-US" dirty="0"/>
              <a:t>Study Highlights</a:t>
            </a:r>
            <a:endParaRPr lang="fa-IR" dirty="0"/>
          </a:p>
        </p:txBody>
      </p:sp>
      <p:sp>
        <p:nvSpPr>
          <p:cNvPr id="7" name="Content Placeholder 6">
            <a:extLst>
              <a:ext uri="{FF2B5EF4-FFF2-40B4-BE49-F238E27FC236}">
                <a16:creationId xmlns:a16="http://schemas.microsoft.com/office/drawing/2014/main" id="{E0A377A7-11BD-6DDE-4A2F-BB8ED1A9D56F}"/>
              </a:ext>
            </a:extLst>
          </p:cNvPr>
          <p:cNvSpPr>
            <a:spLocks noGrp="1"/>
          </p:cNvSpPr>
          <p:nvPr>
            <p:ph idx="1"/>
          </p:nvPr>
        </p:nvSpPr>
        <p:spPr/>
        <p:txBody>
          <a:bodyPr/>
          <a:lstStyle/>
          <a:p>
            <a:endParaRPr lang="fa-IR"/>
          </a:p>
        </p:txBody>
      </p:sp>
    </p:spTree>
    <p:extLst>
      <p:ext uri="{BB962C8B-B14F-4D97-AF65-F5344CB8AC3E}">
        <p14:creationId xmlns:p14="http://schemas.microsoft.com/office/powerpoint/2010/main" val="2737182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75FD8-0E85-FC91-3AB9-CA79DEF33436}"/>
              </a:ext>
            </a:extLst>
          </p:cNvPr>
          <p:cNvSpPr>
            <a:spLocks noGrp="1"/>
          </p:cNvSpPr>
          <p:nvPr>
            <p:ph type="title"/>
          </p:nvPr>
        </p:nvSpPr>
        <p:spPr/>
        <p:txBody>
          <a:bodyPr/>
          <a:lstStyle/>
          <a:p>
            <a:r>
              <a:rPr lang="en-US"/>
              <a:t> </a:t>
            </a:r>
            <a:endParaRPr lang="fa-IR"/>
          </a:p>
        </p:txBody>
      </p:sp>
      <p:pic>
        <p:nvPicPr>
          <p:cNvPr id="5" name="Content Placeholder 4">
            <a:extLst>
              <a:ext uri="{FF2B5EF4-FFF2-40B4-BE49-F238E27FC236}">
                <a16:creationId xmlns:a16="http://schemas.microsoft.com/office/drawing/2014/main" id="{27C83D51-C566-C6B5-6566-55FC57F5308E}"/>
              </a:ext>
            </a:extLst>
          </p:cNvPr>
          <p:cNvPicPr>
            <a:picLocks noGrp="1" noChangeAspect="1"/>
          </p:cNvPicPr>
          <p:nvPr>
            <p:ph idx="1"/>
          </p:nvPr>
        </p:nvPicPr>
        <p:blipFill>
          <a:blip r:embed="rId2"/>
          <a:stretch>
            <a:fillRect/>
          </a:stretch>
        </p:blipFill>
        <p:spPr>
          <a:xfrm>
            <a:off x="457200" y="100012"/>
            <a:ext cx="11515725" cy="6657975"/>
          </a:xfrm>
        </p:spPr>
      </p:pic>
    </p:spTree>
    <p:extLst>
      <p:ext uri="{BB962C8B-B14F-4D97-AF65-F5344CB8AC3E}">
        <p14:creationId xmlns:p14="http://schemas.microsoft.com/office/powerpoint/2010/main" val="1330267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7DD74-BFDB-BC40-C5E1-3D309EE31166}"/>
              </a:ext>
            </a:extLst>
          </p:cNvPr>
          <p:cNvSpPr>
            <a:spLocks noGrp="1"/>
          </p:cNvSpPr>
          <p:nvPr>
            <p:ph type="title"/>
          </p:nvPr>
        </p:nvSpPr>
        <p:spPr/>
        <p:txBody>
          <a:bodyPr/>
          <a:lstStyle/>
          <a:p>
            <a:endParaRPr lang="fa-IR"/>
          </a:p>
        </p:txBody>
      </p:sp>
      <p:pic>
        <p:nvPicPr>
          <p:cNvPr id="4" name="Content Placeholder 3">
            <a:extLst>
              <a:ext uri="{FF2B5EF4-FFF2-40B4-BE49-F238E27FC236}">
                <a16:creationId xmlns:a16="http://schemas.microsoft.com/office/drawing/2014/main" id="{23B66A0B-04E8-BD39-9CA9-BECA3D128ADB}"/>
              </a:ext>
            </a:extLst>
          </p:cNvPr>
          <p:cNvPicPr>
            <a:picLocks noGrp="1" noChangeAspect="1"/>
          </p:cNvPicPr>
          <p:nvPr>
            <p:ph idx="1"/>
          </p:nvPr>
        </p:nvPicPr>
        <p:blipFill>
          <a:blip r:embed="rId2"/>
          <a:stretch>
            <a:fillRect/>
          </a:stretch>
        </p:blipFill>
        <p:spPr>
          <a:xfrm>
            <a:off x="1" y="0"/>
            <a:ext cx="12158724" cy="6858000"/>
          </a:xfrm>
          <a:prstGeom prst="rect">
            <a:avLst/>
          </a:prstGeom>
        </p:spPr>
      </p:pic>
    </p:spTree>
    <p:extLst>
      <p:ext uri="{BB962C8B-B14F-4D97-AF65-F5344CB8AC3E}">
        <p14:creationId xmlns:p14="http://schemas.microsoft.com/office/powerpoint/2010/main" val="240986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3C7D8-96CB-1268-3C66-80F4D7EA085B}"/>
              </a:ext>
            </a:extLst>
          </p:cNvPr>
          <p:cNvSpPr>
            <a:spLocks noGrp="1"/>
          </p:cNvSpPr>
          <p:nvPr>
            <p:ph type="title"/>
          </p:nvPr>
        </p:nvSpPr>
        <p:spPr/>
        <p:txBody>
          <a:bodyPr/>
          <a:lstStyle/>
          <a:p>
            <a:endParaRPr lang="fa-IR"/>
          </a:p>
        </p:txBody>
      </p:sp>
      <p:sp>
        <p:nvSpPr>
          <p:cNvPr id="3" name="Content Placeholder 2">
            <a:extLst>
              <a:ext uri="{FF2B5EF4-FFF2-40B4-BE49-F238E27FC236}">
                <a16:creationId xmlns:a16="http://schemas.microsoft.com/office/drawing/2014/main" id="{AF67F783-EB63-E809-5A71-5B1A6C98C018}"/>
              </a:ext>
            </a:extLst>
          </p:cNvPr>
          <p:cNvSpPr>
            <a:spLocks noGrp="1"/>
          </p:cNvSpPr>
          <p:nvPr>
            <p:ph idx="1"/>
          </p:nvPr>
        </p:nvSpPr>
        <p:spPr>
          <a:xfrm>
            <a:off x="680321" y="2143125"/>
            <a:ext cx="11064004" cy="3793064"/>
          </a:xfrm>
        </p:spPr>
        <p:txBody>
          <a:bodyPr>
            <a:normAutofit/>
          </a:bodyPr>
          <a:lstStyle/>
          <a:p>
            <a:pPr marL="0" indent="0" algn="l" rtl="0">
              <a:buNone/>
            </a:pPr>
            <a:r>
              <a:rPr lang="en-US" sz="4400" dirty="0"/>
              <a:t>BAD can be secondary to other diseases affecting the small intestine, e.g., celiac disease, Crohn’s disease, resection, cholecystectomy, or damage after radiation </a:t>
            </a:r>
            <a:endParaRPr lang="fa-IR" sz="4400" dirty="0"/>
          </a:p>
        </p:txBody>
      </p:sp>
    </p:spTree>
    <p:extLst>
      <p:ext uri="{BB962C8B-B14F-4D97-AF65-F5344CB8AC3E}">
        <p14:creationId xmlns:p14="http://schemas.microsoft.com/office/powerpoint/2010/main" val="2255722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8DA9D-4665-65A7-81DF-E53DBA662229}"/>
              </a:ext>
            </a:extLst>
          </p:cNvPr>
          <p:cNvSpPr>
            <a:spLocks noGrp="1"/>
          </p:cNvSpPr>
          <p:nvPr>
            <p:ph type="title"/>
          </p:nvPr>
        </p:nvSpPr>
        <p:spPr/>
        <p:txBody>
          <a:bodyPr/>
          <a:lstStyle/>
          <a:p>
            <a:endParaRPr lang="fa-IR"/>
          </a:p>
        </p:txBody>
      </p:sp>
      <p:sp>
        <p:nvSpPr>
          <p:cNvPr id="3" name="Content Placeholder 2">
            <a:extLst>
              <a:ext uri="{FF2B5EF4-FFF2-40B4-BE49-F238E27FC236}">
                <a16:creationId xmlns:a16="http://schemas.microsoft.com/office/drawing/2014/main" id="{515F69D6-366B-0659-8979-52E60D26E9CA}"/>
              </a:ext>
            </a:extLst>
          </p:cNvPr>
          <p:cNvSpPr>
            <a:spLocks noGrp="1"/>
          </p:cNvSpPr>
          <p:nvPr>
            <p:ph idx="1"/>
          </p:nvPr>
        </p:nvSpPr>
        <p:spPr>
          <a:xfrm>
            <a:off x="314325" y="2336873"/>
            <a:ext cx="11572875" cy="3599316"/>
          </a:xfrm>
        </p:spPr>
        <p:txBody>
          <a:bodyPr>
            <a:normAutofit/>
          </a:bodyPr>
          <a:lstStyle/>
          <a:p>
            <a:pPr marL="0" indent="0" algn="l" rtl="0">
              <a:buNone/>
            </a:pPr>
            <a:r>
              <a:rPr lang="en-US" sz="5400" dirty="0"/>
              <a:t>BAD can also be idiopathic, with no known underlying pathophysiology, known as primary BAD </a:t>
            </a:r>
            <a:endParaRPr lang="fa-IR" sz="5400" dirty="0"/>
          </a:p>
        </p:txBody>
      </p:sp>
    </p:spTree>
    <p:extLst>
      <p:ext uri="{BB962C8B-B14F-4D97-AF65-F5344CB8AC3E}">
        <p14:creationId xmlns:p14="http://schemas.microsoft.com/office/powerpoint/2010/main" val="3054323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xEl>
                                              <p:pRg st="0" end="0"/>
                                            </p:txEl>
                                          </p:spTgt>
                                        </p:tgtEl>
                                        <p:attrNameLst>
                                          <p:attrName>ppt_x</p:attrName>
                                          <p:attrName>ppt_y</p:attrName>
                                        </p:attrNameLst>
                                      </p:cBhvr>
                                    </p:animMotion>
                                    <p:animRot by="1500000">
                                      <p:cBhvr>
                                        <p:cTn id="7" dur="125" fill="hold">
                                          <p:stCondLst>
                                            <p:cond delay="0"/>
                                          </p:stCondLst>
                                        </p:cTn>
                                        <p:tgtEl>
                                          <p:spTgt spid="3">
                                            <p:txEl>
                                              <p:pRg st="0" end="0"/>
                                            </p:txEl>
                                          </p:spTgt>
                                        </p:tgtEl>
                                        <p:attrNameLst>
                                          <p:attrName>r</p:attrName>
                                        </p:attrNameLst>
                                      </p:cBhvr>
                                    </p:animRot>
                                    <p:animRot by="-1500000">
                                      <p:cBhvr>
                                        <p:cTn id="8" dur="125" fill="hold">
                                          <p:stCondLst>
                                            <p:cond delay="125"/>
                                          </p:stCondLst>
                                        </p:cTn>
                                        <p:tgtEl>
                                          <p:spTgt spid="3">
                                            <p:txEl>
                                              <p:pRg st="0" end="0"/>
                                            </p:txEl>
                                          </p:spTgt>
                                        </p:tgtEl>
                                        <p:attrNameLst>
                                          <p:attrName>r</p:attrName>
                                        </p:attrNameLst>
                                      </p:cBhvr>
                                    </p:animRot>
                                    <p:animRot by="-1500000">
                                      <p:cBhvr>
                                        <p:cTn id="9" dur="125" fill="hold">
                                          <p:stCondLst>
                                            <p:cond delay="250"/>
                                          </p:stCondLst>
                                        </p:cTn>
                                        <p:tgtEl>
                                          <p:spTgt spid="3">
                                            <p:txEl>
                                              <p:pRg st="0" end="0"/>
                                            </p:txEl>
                                          </p:spTgt>
                                        </p:tgtEl>
                                        <p:attrNameLst>
                                          <p:attrName>r</p:attrName>
                                        </p:attrNameLst>
                                      </p:cBhvr>
                                    </p:animRot>
                                    <p:animRot by="1500000">
                                      <p:cBhvr>
                                        <p:cTn id="10" dur="125" fill="hold">
                                          <p:stCondLst>
                                            <p:cond delay="375"/>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D576A-317E-3DCA-D898-18CFDEE154EF}"/>
              </a:ext>
            </a:extLst>
          </p:cNvPr>
          <p:cNvSpPr>
            <a:spLocks noGrp="1"/>
          </p:cNvSpPr>
          <p:nvPr>
            <p:ph type="title"/>
          </p:nvPr>
        </p:nvSpPr>
        <p:spPr/>
        <p:txBody>
          <a:bodyPr/>
          <a:lstStyle/>
          <a:p>
            <a:endParaRPr lang="fa-IR"/>
          </a:p>
        </p:txBody>
      </p:sp>
      <p:sp>
        <p:nvSpPr>
          <p:cNvPr id="3" name="Content Placeholder 2">
            <a:extLst>
              <a:ext uri="{FF2B5EF4-FFF2-40B4-BE49-F238E27FC236}">
                <a16:creationId xmlns:a16="http://schemas.microsoft.com/office/drawing/2014/main" id="{D6854891-87A1-331F-A690-33EC5CB3918F}"/>
              </a:ext>
            </a:extLst>
          </p:cNvPr>
          <p:cNvSpPr>
            <a:spLocks noGrp="1"/>
          </p:cNvSpPr>
          <p:nvPr>
            <p:ph idx="1"/>
          </p:nvPr>
        </p:nvSpPr>
        <p:spPr>
          <a:xfrm>
            <a:off x="314325" y="2028825"/>
            <a:ext cx="10444163" cy="3907364"/>
          </a:xfrm>
        </p:spPr>
        <p:txBody>
          <a:bodyPr>
            <a:normAutofit/>
          </a:bodyPr>
          <a:lstStyle/>
          <a:p>
            <a:pPr marL="0" indent="0" algn="just" rtl="0">
              <a:lnSpc>
                <a:spcPct val="100000"/>
              </a:lnSpc>
              <a:buNone/>
            </a:pPr>
            <a:r>
              <a:rPr lang="en-US" sz="3600" dirty="0"/>
              <a:t>Up to 1%–2% of the population are estimated to suffer from BAD thus, the disease-related burden of reduced quality of life, reduced productivity, and increased health care expenses are substantial not only to the individual but also on a societal level</a:t>
            </a:r>
            <a:endParaRPr lang="fa-IR" sz="3600" dirty="0"/>
          </a:p>
        </p:txBody>
      </p:sp>
    </p:spTree>
    <p:extLst>
      <p:ext uri="{BB962C8B-B14F-4D97-AF65-F5344CB8AC3E}">
        <p14:creationId xmlns:p14="http://schemas.microsoft.com/office/powerpoint/2010/main" val="3132786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0" end="0"/>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2EE63-1193-25FD-2C3C-60EE41769A52}"/>
              </a:ext>
            </a:extLst>
          </p:cNvPr>
          <p:cNvSpPr>
            <a:spLocks noGrp="1"/>
          </p:cNvSpPr>
          <p:nvPr>
            <p:ph type="title"/>
          </p:nvPr>
        </p:nvSpPr>
        <p:spPr/>
        <p:txBody>
          <a:bodyPr/>
          <a:lstStyle/>
          <a:p>
            <a:endParaRPr lang="fa-IR"/>
          </a:p>
        </p:txBody>
      </p:sp>
      <p:sp>
        <p:nvSpPr>
          <p:cNvPr id="3" name="Content Placeholder 2">
            <a:extLst>
              <a:ext uri="{FF2B5EF4-FFF2-40B4-BE49-F238E27FC236}">
                <a16:creationId xmlns:a16="http://schemas.microsoft.com/office/drawing/2014/main" id="{33EA63BA-BF25-79FE-F2BE-8A143FFA510B}"/>
              </a:ext>
            </a:extLst>
          </p:cNvPr>
          <p:cNvSpPr>
            <a:spLocks noGrp="1"/>
          </p:cNvSpPr>
          <p:nvPr>
            <p:ph idx="1"/>
          </p:nvPr>
        </p:nvSpPr>
        <p:spPr>
          <a:xfrm>
            <a:off x="680321" y="1834166"/>
            <a:ext cx="10663954" cy="4538059"/>
          </a:xfrm>
        </p:spPr>
        <p:txBody>
          <a:bodyPr>
            <a:normAutofit lnSpcReduction="10000"/>
          </a:bodyPr>
          <a:lstStyle/>
          <a:p>
            <a:pPr marL="0" indent="0" algn="just" rtl="0">
              <a:lnSpc>
                <a:spcPct val="110000"/>
              </a:lnSpc>
              <a:buNone/>
            </a:pPr>
            <a:r>
              <a:rPr lang="en-US" sz="2800" dirty="0"/>
              <a:t>bile acids are synthesized as primary bile acids in the liver and released by the gallbladder into the duodenum on intake of a fat containing meal.</a:t>
            </a:r>
          </a:p>
          <a:p>
            <a:pPr marL="0" indent="0" algn="just" rtl="0">
              <a:lnSpc>
                <a:spcPct val="110000"/>
              </a:lnSpc>
              <a:buNone/>
            </a:pPr>
            <a:r>
              <a:rPr lang="en-US" sz="2800" dirty="0"/>
              <a:t>Here, the bile acids aid in the uptake of dietary fat and fat-soluble vitamins. </a:t>
            </a:r>
          </a:p>
          <a:p>
            <a:pPr marL="0" indent="0" algn="just" rtl="0">
              <a:lnSpc>
                <a:spcPct val="110000"/>
              </a:lnSpc>
              <a:buNone/>
            </a:pPr>
            <a:r>
              <a:rPr lang="en-US" sz="2800" dirty="0"/>
              <a:t>Bile acids are absorbed passively throughout the small intestine as well as actively, primarily in the terminal ileum.</a:t>
            </a:r>
          </a:p>
          <a:p>
            <a:pPr marL="0" indent="0" algn="just" rtl="0">
              <a:lnSpc>
                <a:spcPct val="110000"/>
              </a:lnSpc>
              <a:buNone/>
            </a:pPr>
            <a:r>
              <a:rPr lang="en-US" sz="2800" dirty="0"/>
              <a:t>Normally, less than 5% of the bile acids remain in the lumen and are transported into the colon. </a:t>
            </a:r>
            <a:endParaRPr lang="fa-IR" sz="2800" dirty="0"/>
          </a:p>
        </p:txBody>
      </p:sp>
    </p:spTree>
    <p:extLst>
      <p:ext uri="{BB962C8B-B14F-4D97-AF65-F5344CB8AC3E}">
        <p14:creationId xmlns:p14="http://schemas.microsoft.com/office/powerpoint/2010/main" val="384951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F3F66-BF66-4D89-7113-E95D436FCD46}"/>
              </a:ext>
            </a:extLst>
          </p:cNvPr>
          <p:cNvSpPr>
            <a:spLocks noGrp="1"/>
          </p:cNvSpPr>
          <p:nvPr>
            <p:ph type="title"/>
          </p:nvPr>
        </p:nvSpPr>
        <p:spPr>
          <a:xfrm>
            <a:off x="680321" y="1214438"/>
            <a:ext cx="9613861" cy="619728"/>
          </a:xfrm>
        </p:spPr>
        <p:txBody>
          <a:bodyPr/>
          <a:lstStyle/>
          <a:p>
            <a:endParaRPr lang="fa-IR" dirty="0"/>
          </a:p>
        </p:txBody>
      </p:sp>
      <p:sp>
        <p:nvSpPr>
          <p:cNvPr id="3" name="Content Placeholder 2">
            <a:extLst>
              <a:ext uri="{FF2B5EF4-FFF2-40B4-BE49-F238E27FC236}">
                <a16:creationId xmlns:a16="http://schemas.microsoft.com/office/drawing/2014/main" id="{51878362-C1FA-4DF7-5307-6DADB19B80E9}"/>
              </a:ext>
            </a:extLst>
          </p:cNvPr>
          <p:cNvSpPr>
            <a:spLocks noGrp="1"/>
          </p:cNvSpPr>
          <p:nvPr>
            <p:ph idx="1"/>
          </p:nvPr>
        </p:nvSpPr>
        <p:spPr>
          <a:xfrm>
            <a:off x="257175" y="1834166"/>
            <a:ext cx="11730038" cy="5023833"/>
          </a:xfrm>
        </p:spPr>
        <p:txBody>
          <a:bodyPr>
            <a:normAutofit lnSpcReduction="10000"/>
          </a:bodyPr>
          <a:lstStyle/>
          <a:p>
            <a:pPr marL="0" indent="0" algn="l" rtl="0">
              <a:lnSpc>
                <a:spcPct val="150000"/>
              </a:lnSpc>
              <a:buNone/>
            </a:pPr>
            <a:r>
              <a:rPr lang="en-US" dirty="0"/>
              <a:t>High levels of secondary bile acids, especially deoxycholic acid, are themselves carcinogenic to the intestinal epithelial cells.</a:t>
            </a:r>
          </a:p>
          <a:p>
            <a:pPr marL="0" indent="0" algn="l" rtl="0">
              <a:lnSpc>
                <a:spcPct val="150000"/>
              </a:lnSpc>
              <a:buNone/>
            </a:pPr>
            <a:r>
              <a:rPr lang="en-US" dirty="0"/>
              <a:t>High levels of bile acids have been associated with cancers throughout the gastrointestinal system , and fecal bile acid content is elevated in populations with a high risk of colorectal cancer . </a:t>
            </a:r>
          </a:p>
          <a:p>
            <a:pPr marL="0" indent="0" algn="l" rtl="0">
              <a:lnSpc>
                <a:spcPct val="150000"/>
              </a:lnSpc>
              <a:buNone/>
            </a:pPr>
            <a:r>
              <a:rPr lang="en-US" dirty="0"/>
              <a:t>In addition, 50% of small intestinal adenomas arise in the duodenum, where the bile enters the intestine , and thus, the highest intraluminal concentrations of bile acids are found, although it only comprises 4% of the length of the small intestine, emphasizing the carcinogenic effect of bile.</a:t>
            </a:r>
            <a:endParaRPr lang="fa-IR" dirty="0"/>
          </a:p>
        </p:txBody>
      </p:sp>
    </p:spTree>
    <p:extLst>
      <p:ext uri="{BB962C8B-B14F-4D97-AF65-F5344CB8AC3E}">
        <p14:creationId xmlns:p14="http://schemas.microsoft.com/office/powerpoint/2010/main" val="4068184985"/>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6A9C41"/>
      </a:dk2>
      <a:lt2>
        <a:srgbClr val="E7E6E6"/>
      </a:lt2>
      <a:accent1>
        <a:srgbClr val="A7D535"/>
      </a:accent1>
      <a:accent2>
        <a:srgbClr val="EACA4F"/>
      </a:accent2>
      <a:accent3>
        <a:srgbClr val="FD9850"/>
      </a:accent3>
      <a:accent4>
        <a:srgbClr val="F46442"/>
      </a:accent4>
      <a:accent5>
        <a:srgbClr val="54D289"/>
      </a:accent5>
      <a:accent6>
        <a:srgbClr val="6AD8CB"/>
      </a:accent6>
      <a:hlink>
        <a:srgbClr val="CAFB50"/>
      </a:hlink>
      <a:folHlink>
        <a:srgbClr val="DEFF8B"/>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38000"/>
              </a:schemeClr>
            </a:gs>
            <a:gs pos="50000">
              <a:schemeClr val="phClr">
                <a:shade val="100000"/>
                <a:hueMod val="100000"/>
                <a:satMod val="110000"/>
                <a:lumMod val="130000"/>
              </a:schemeClr>
            </a:gs>
            <a:gs pos="100000">
              <a:schemeClr val="phClr">
                <a:shade val="78000"/>
                <a:hueMod val="106000"/>
                <a:satMod val="120000"/>
                <a:lumMod val="7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B587E4A9-1405-4B4F-8BC3-512EE08D2EBF}"/>
    </a:ext>
  </a:extLst>
</a:theme>
</file>

<file path=docProps/app.xml><?xml version="1.0" encoding="utf-8"?>
<Properties xmlns="http://schemas.openxmlformats.org/officeDocument/2006/extended-properties" xmlns:vt="http://schemas.openxmlformats.org/officeDocument/2006/docPropsVTypes">
  <Template>TM04033917[[fn=Berlin]]</Template>
  <TotalTime>518</TotalTime>
  <Words>1842</Words>
  <Application>Microsoft Office PowerPoint</Application>
  <PresentationFormat>Widescreen</PresentationFormat>
  <Paragraphs>50</Paragraphs>
  <Slides>42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42</vt:i4>
      </vt:variant>
    </vt:vector>
  </HeadingPairs>
  <TitlesOfParts>
    <vt:vector size="45" baseType="lpstr">
      <vt:lpstr>Arial</vt:lpstr>
      <vt:lpstr>Trebuchet MS</vt:lpstr>
      <vt:lpstr>Berlin</vt:lpstr>
      <vt:lpstr>Bile Acid Diarrhea Is Associated With an Increased Incidence of Gastrointestinal Cancers</vt:lpstr>
      <vt:lpstr>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METHODS</vt:lpstr>
      <vt:lpstr>PowerPoint Presentation</vt:lpstr>
      <vt:lpstr>PowerPoint Presentation</vt:lpstr>
      <vt:lpstr>PowerPoint Presentation</vt:lpstr>
      <vt:lpstr>PowerPoint Presentation</vt:lpstr>
      <vt:lpstr>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DISCUSSION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Study Highlights</vt:lpstr>
      <vt:lpstr>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Dr.shahabi</dc:creator>
  <cp:lastModifiedBy>Dr.shahabi</cp:lastModifiedBy>
  <cp:revision>4</cp:revision>
  <dcterms:created xsi:type="dcterms:W3CDTF">2024-12-20T07:34:26Z</dcterms:created>
  <dcterms:modified xsi:type="dcterms:W3CDTF">2024-12-29T19:25:49Z</dcterms:modified>
</cp:coreProperties>
</file>